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 id="2147484273" r:id="rId2"/>
  </p:sldMasterIdLst>
  <p:notesMasterIdLst>
    <p:notesMasterId r:id="rId34"/>
  </p:notesMasterIdLst>
  <p:sldIdLst>
    <p:sldId id="312" r:id="rId3"/>
    <p:sldId id="565" r:id="rId4"/>
    <p:sldId id="595" r:id="rId5"/>
    <p:sldId id="605" r:id="rId6"/>
    <p:sldId id="609" r:id="rId7"/>
    <p:sldId id="596" r:id="rId8"/>
    <p:sldId id="597" r:id="rId9"/>
    <p:sldId id="608" r:id="rId10"/>
    <p:sldId id="610" r:id="rId11"/>
    <p:sldId id="612" r:id="rId12"/>
    <p:sldId id="614" r:id="rId13"/>
    <p:sldId id="619" r:id="rId14"/>
    <p:sldId id="615" r:id="rId15"/>
    <p:sldId id="621" r:id="rId16"/>
    <p:sldId id="622" r:id="rId17"/>
    <p:sldId id="598" r:id="rId18"/>
    <p:sldId id="599" r:id="rId19"/>
    <p:sldId id="585" r:id="rId20"/>
    <p:sldId id="617" r:id="rId21"/>
    <p:sldId id="618" r:id="rId22"/>
    <p:sldId id="616" r:id="rId23"/>
    <p:sldId id="600" r:id="rId24"/>
    <p:sldId id="601" r:id="rId25"/>
    <p:sldId id="594" r:id="rId26"/>
    <p:sldId id="623" r:id="rId27"/>
    <p:sldId id="624" r:id="rId28"/>
    <p:sldId id="611" r:id="rId29"/>
    <p:sldId id="602" r:id="rId30"/>
    <p:sldId id="603" r:id="rId31"/>
    <p:sldId id="577" r:id="rId32"/>
    <p:sldId id="564" r:id="rId33"/>
  </p:sldIdLst>
  <p:sldSz cx="12192000" cy="6858000"/>
  <p:notesSz cx="6858000" cy="9144000"/>
  <p:embeddedFontLst>
    <p:embeddedFont>
      <p:font typeface="Cambria Math" panose="02040503050406030204" pitchFamily="18" charset="0"/>
      <p:regular r:id="rId35"/>
    </p:embeddedFont>
    <p:embeddedFont>
      <p:font typeface="Cascadia Code Light" panose="020B0609020000020004" pitchFamily="49" charset="0"/>
      <p:regular r:id="rId36"/>
      <p:italic r:id="rId37"/>
    </p:embeddedFont>
    <p:embeddedFont>
      <p:font typeface="Century Gothic" panose="020B0502020202020204" pitchFamily="34" charset="0"/>
      <p:regular r:id="rId38"/>
      <p:bold r:id="rId39"/>
      <p:italic r:id="rId40"/>
      <p:boldItalic r:id="rId41"/>
    </p:embeddedFont>
    <p:embeddedFont>
      <p:font typeface="等线" panose="02010600030101010101" pitchFamily="2" charset="-122"/>
      <p:regular r:id="rId42"/>
      <p:bold r:id="rId43"/>
    </p:embeddedFont>
    <p:embeddedFont>
      <p:font typeface="黑体" panose="02010609060101010101" pitchFamily="49" charset="-122"/>
      <p:regular r:id="rId44"/>
    </p:embeddedFont>
    <p:embeddedFont>
      <p:font typeface="微软雅黑" panose="020B0503020204020204" pitchFamily="34" charset="-122"/>
      <p:regular r:id="rId45"/>
      <p:bold r:id="rId46"/>
    </p:embeddedFont>
  </p:embeddedFontLst>
  <p:custDataLst>
    <p:tags r:id="rId47"/>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927" algn="l" rtl="0" fontAlgn="base">
      <a:spcBef>
        <a:spcPct val="0"/>
      </a:spcBef>
      <a:spcAft>
        <a:spcPct val="0"/>
      </a:spcAft>
      <a:defRPr kern="1200">
        <a:solidFill>
          <a:schemeClr val="tx1"/>
        </a:solidFill>
        <a:latin typeface="Calibri" pitchFamily="34" charset="0"/>
        <a:ea typeface="宋体" pitchFamily="2" charset="-122"/>
        <a:cs typeface="+mn-cs"/>
      </a:defRPr>
    </a:lvl2pPr>
    <a:lvl3pPr marL="913878"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818"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757"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710" algn="l" defTabSz="913878" rtl="0" eaLnBrk="1" latinLnBrk="0" hangingPunct="1">
      <a:defRPr kern="1200">
        <a:solidFill>
          <a:schemeClr val="tx1"/>
        </a:solidFill>
        <a:latin typeface="Calibri" pitchFamily="34" charset="0"/>
        <a:ea typeface="宋体" pitchFamily="2" charset="-122"/>
        <a:cs typeface="+mn-cs"/>
      </a:defRPr>
    </a:lvl6pPr>
    <a:lvl7pPr marL="2741634" algn="l" defTabSz="913878" rtl="0" eaLnBrk="1" latinLnBrk="0" hangingPunct="1">
      <a:defRPr kern="1200">
        <a:solidFill>
          <a:schemeClr val="tx1"/>
        </a:solidFill>
        <a:latin typeface="Calibri" pitchFamily="34" charset="0"/>
        <a:ea typeface="宋体" pitchFamily="2" charset="-122"/>
        <a:cs typeface="+mn-cs"/>
      </a:defRPr>
    </a:lvl7pPr>
    <a:lvl8pPr marL="3198560" algn="l" defTabSz="913878" rtl="0" eaLnBrk="1" latinLnBrk="0" hangingPunct="1">
      <a:defRPr kern="1200">
        <a:solidFill>
          <a:schemeClr val="tx1"/>
        </a:solidFill>
        <a:latin typeface="Calibri" pitchFamily="34" charset="0"/>
        <a:ea typeface="宋体" pitchFamily="2" charset="-122"/>
        <a:cs typeface="+mn-cs"/>
      </a:defRPr>
    </a:lvl8pPr>
    <a:lvl9pPr marL="3655487" algn="l" defTabSz="913878"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018DC9"/>
    <a:srgbClr val="FF9933"/>
    <a:srgbClr val="0A4383"/>
    <a:srgbClr val="E1F4FF"/>
    <a:srgbClr val="CCECFF"/>
    <a:srgbClr val="F3F3F3"/>
    <a:srgbClr val="FFFFCC"/>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37" autoAdjust="0"/>
    <p:restoredTop sz="93733" autoAdjust="0"/>
  </p:normalViewPr>
  <p:slideViewPr>
    <p:cSldViewPr snapToGrid="0">
      <p:cViewPr varScale="1">
        <p:scale>
          <a:sx n="85" d="100"/>
          <a:sy n="85" d="100"/>
        </p:scale>
        <p:origin x="514" y="29"/>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688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5.fntdata"/><Relationship Id="rId21" Type="http://schemas.openxmlformats.org/officeDocument/2006/relationships/slide" Target="slides/slide19.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2.fntdata"/><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0.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0" hangingPunct="0">
              <a:buFont typeface="Arial" pitchFamily="34" charset="0"/>
              <a:buNone/>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0" hangingPunct="0">
              <a:buFont typeface="Arial" pitchFamily="34" charset="0"/>
              <a:buNone/>
              <a:defRPr sz="1200"/>
            </a:lvl1pPr>
          </a:lstStyle>
          <a:p>
            <a:pPr>
              <a:defRPr/>
            </a:pPr>
            <a:fld id="{87E881A3-D7D7-483C-BA3A-EA32A9651DC6}" type="datetimeFigureOut">
              <a:rPr lang="zh-CN" altLang="en-US"/>
              <a:pPr>
                <a:defRPr/>
              </a:pPr>
              <a:t>2025/2/25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0" hangingPunct="0">
              <a:buFont typeface="Arial" pitchFamily="34" charset="0"/>
              <a:buNone/>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0" hangingPunct="0">
              <a:buFont typeface="Arial" pitchFamily="34" charset="0"/>
              <a:buNone/>
              <a:defRPr sz="1200"/>
            </a:lvl1pPr>
          </a:lstStyle>
          <a:p>
            <a:pPr>
              <a:defRPr/>
            </a:pPr>
            <a:fld id="{1DB20044-D527-48FD-B18D-116AABCA7826}" type="slidenum">
              <a:rPr lang="zh-CN" altLang="en-US"/>
              <a:pPr>
                <a:defRPr/>
              </a:pPr>
              <a:t>‹#›</a:t>
            </a:fld>
            <a:endParaRPr lang="zh-CN" altLang="en-US"/>
          </a:p>
        </p:txBody>
      </p:sp>
    </p:spTree>
    <p:extLst>
      <p:ext uri="{BB962C8B-B14F-4D97-AF65-F5344CB8AC3E}">
        <p14:creationId xmlns:p14="http://schemas.microsoft.com/office/powerpoint/2010/main" val="198620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6927" algn="l" rtl="0" eaLnBrk="0" fontAlgn="base" hangingPunct="0">
      <a:spcBef>
        <a:spcPct val="30000"/>
      </a:spcBef>
      <a:spcAft>
        <a:spcPct val="0"/>
      </a:spcAft>
      <a:defRPr sz="1200" kern="1200">
        <a:solidFill>
          <a:schemeClr val="tx1"/>
        </a:solidFill>
        <a:latin typeface="+mn-lt"/>
        <a:ea typeface="+mn-ea"/>
        <a:cs typeface="+mn-cs"/>
      </a:defRPr>
    </a:lvl2pPr>
    <a:lvl3pPr marL="913878" algn="l" rtl="0" eaLnBrk="0" fontAlgn="base" hangingPunct="0">
      <a:spcBef>
        <a:spcPct val="30000"/>
      </a:spcBef>
      <a:spcAft>
        <a:spcPct val="0"/>
      </a:spcAft>
      <a:defRPr sz="1200" kern="1200">
        <a:solidFill>
          <a:schemeClr val="tx1"/>
        </a:solidFill>
        <a:latin typeface="+mn-lt"/>
        <a:ea typeface="+mn-ea"/>
        <a:cs typeface="+mn-cs"/>
      </a:defRPr>
    </a:lvl3pPr>
    <a:lvl4pPr marL="1370818" algn="l" rtl="0" eaLnBrk="0" fontAlgn="base" hangingPunct="0">
      <a:spcBef>
        <a:spcPct val="30000"/>
      </a:spcBef>
      <a:spcAft>
        <a:spcPct val="0"/>
      </a:spcAft>
      <a:defRPr sz="1200" kern="1200">
        <a:solidFill>
          <a:schemeClr val="tx1"/>
        </a:solidFill>
        <a:latin typeface="+mn-lt"/>
        <a:ea typeface="+mn-ea"/>
        <a:cs typeface="+mn-cs"/>
      </a:defRPr>
    </a:lvl4pPr>
    <a:lvl5pPr marL="1827757" algn="l" rtl="0" eaLnBrk="0" fontAlgn="base" hangingPunct="0">
      <a:spcBef>
        <a:spcPct val="30000"/>
      </a:spcBef>
      <a:spcAft>
        <a:spcPct val="0"/>
      </a:spcAft>
      <a:defRPr sz="1200" kern="1200">
        <a:solidFill>
          <a:schemeClr val="tx1"/>
        </a:solidFill>
        <a:latin typeface="+mn-lt"/>
        <a:ea typeface="+mn-ea"/>
        <a:cs typeface="+mn-cs"/>
      </a:defRPr>
    </a:lvl5pPr>
    <a:lvl6pPr marL="2284710" algn="l" defTabSz="913878" rtl="0" eaLnBrk="1" latinLnBrk="0" hangingPunct="1">
      <a:defRPr sz="1200" kern="1200">
        <a:solidFill>
          <a:schemeClr val="tx1"/>
        </a:solidFill>
        <a:latin typeface="+mn-lt"/>
        <a:ea typeface="+mn-ea"/>
        <a:cs typeface="+mn-cs"/>
      </a:defRPr>
    </a:lvl6pPr>
    <a:lvl7pPr marL="2741634" algn="l" defTabSz="913878" rtl="0" eaLnBrk="1" latinLnBrk="0" hangingPunct="1">
      <a:defRPr sz="1200" kern="1200">
        <a:solidFill>
          <a:schemeClr val="tx1"/>
        </a:solidFill>
        <a:latin typeface="+mn-lt"/>
        <a:ea typeface="+mn-ea"/>
        <a:cs typeface="+mn-cs"/>
      </a:defRPr>
    </a:lvl7pPr>
    <a:lvl8pPr marL="3198560" algn="l" defTabSz="913878" rtl="0" eaLnBrk="1" latinLnBrk="0" hangingPunct="1">
      <a:defRPr sz="1200" kern="1200">
        <a:solidFill>
          <a:schemeClr val="tx1"/>
        </a:solidFill>
        <a:latin typeface="+mn-lt"/>
        <a:ea typeface="+mn-ea"/>
        <a:cs typeface="+mn-cs"/>
      </a:defRPr>
    </a:lvl8pPr>
    <a:lvl9pPr marL="3655487" algn="l" defTabSz="91387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p:cNvSpPr>
            <a:spLocks noGrp="1" noRot="1" noChangeAspect="1" noTextEdit="1"/>
          </p:cNvSpPr>
          <p:nvPr>
            <p:ph type="sldImg"/>
          </p:nvPr>
        </p:nvSpPr>
        <p:spPr bwMode="auto">
          <a:noFill/>
          <a:ln>
            <a:solidFill>
              <a:srgbClr val="000000"/>
            </a:solidFill>
            <a:miter lim="800000"/>
            <a:headEnd/>
            <a:tailEnd/>
          </a:ln>
        </p:spPr>
      </p:sp>
      <p:sp>
        <p:nvSpPr>
          <p:cNvPr id="89091"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a:p>
        </p:txBody>
      </p:sp>
      <p:sp>
        <p:nvSpPr>
          <p:cNvPr id="89092"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3174DB5-69FE-41AB-A514-53880BF19728}" type="slidenum">
              <a:rPr lang="zh-CN" altLang="en-US">
                <a:solidFill>
                  <a:srgbClr val="000000"/>
                </a:solidFill>
              </a:rPr>
              <a:pPr/>
              <a:t>2</a:t>
            </a:fld>
            <a:endParaRPr lang="zh-CN" altLang="en-US">
              <a:solidFill>
                <a:srgbClr val="000000"/>
              </a:solidFill>
            </a:endParaRPr>
          </a:p>
        </p:txBody>
      </p:sp>
    </p:spTree>
    <p:extLst>
      <p:ext uri="{BB962C8B-B14F-4D97-AF65-F5344CB8AC3E}">
        <p14:creationId xmlns:p14="http://schemas.microsoft.com/office/powerpoint/2010/main" val="17037629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2921E-B6B8-1BB1-4C40-39A2B31A2E7A}"/>
            </a:ext>
          </a:extLst>
        </p:cNvPr>
        <p:cNvGrpSpPr/>
        <p:nvPr/>
      </p:nvGrpSpPr>
      <p:grpSpPr>
        <a:xfrm>
          <a:off x="0" y="0"/>
          <a:ext cx="0" cy="0"/>
          <a:chOff x="0" y="0"/>
          <a:chExt cx="0" cy="0"/>
        </a:xfrm>
      </p:grpSpPr>
      <p:sp>
        <p:nvSpPr>
          <p:cNvPr id="89090" name="幻灯片图像占位符 1">
            <a:extLst>
              <a:ext uri="{FF2B5EF4-FFF2-40B4-BE49-F238E27FC236}">
                <a16:creationId xmlns:a16="http://schemas.microsoft.com/office/drawing/2014/main" id="{01417DC9-A5C6-22EE-FD27-6A103D846667}"/>
              </a:ext>
            </a:extLst>
          </p:cNvPr>
          <p:cNvSpPr>
            <a:spLocks noGrp="1" noRot="1" noChangeAspect="1" noTextEdit="1"/>
          </p:cNvSpPr>
          <p:nvPr>
            <p:ph type="sldImg"/>
          </p:nvPr>
        </p:nvSpPr>
        <p:spPr bwMode="auto">
          <a:noFill/>
          <a:ln>
            <a:solidFill>
              <a:srgbClr val="000000"/>
            </a:solidFill>
            <a:miter lim="800000"/>
            <a:headEnd/>
            <a:tailEnd/>
          </a:ln>
        </p:spPr>
      </p:sp>
      <p:sp>
        <p:nvSpPr>
          <p:cNvPr id="89091" name="备注占位符 2">
            <a:extLst>
              <a:ext uri="{FF2B5EF4-FFF2-40B4-BE49-F238E27FC236}">
                <a16:creationId xmlns:a16="http://schemas.microsoft.com/office/drawing/2014/main" id="{BDC7046C-74A1-16F5-6EEF-A1C91EB85FAA}"/>
              </a:ext>
            </a:extLst>
          </p:cNvPr>
          <p:cNvSpPr>
            <a:spLocks noGrp="1"/>
          </p:cNvSpPr>
          <p:nvPr>
            <p:ph type="body" idx="1"/>
          </p:nvPr>
        </p:nvSpPr>
        <p:spPr bwMode="auto">
          <a:noFill/>
        </p:spPr>
        <p:txBody>
          <a:bodyPr wrap="square" numCol="1" anchor="t" anchorCtr="0" compatLnSpc="1">
            <a:prstTxWarp prst="textNoShape">
              <a:avLst/>
            </a:prstTxWarp>
          </a:bodyPr>
          <a:lstStyle/>
          <a:p>
            <a:endParaRPr lang="zh-CN" altLang="en-US"/>
          </a:p>
        </p:txBody>
      </p:sp>
      <p:sp>
        <p:nvSpPr>
          <p:cNvPr id="89092" name="灯片编号占位符 3">
            <a:extLst>
              <a:ext uri="{FF2B5EF4-FFF2-40B4-BE49-F238E27FC236}">
                <a16:creationId xmlns:a16="http://schemas.microsoft.com/office/drawing/2014/main" id="{B0E07599-013B-D793-C4AE-E511A2029F2C}"/>
              </a:ext>
            </a:extLst>
          </p:cNvPr>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3174DB5-69FE-41AB-A514-53880BF19728}" type="slidenum">
              <a:rPr lang="zh-CN" altLang="en-US">
                <a:solidFill>
                  <a:srgbClr val="000000"/>
                </a:solidFill>
              </a:rPr>
              <a:pPr/>
              <a:t>11</a:t>
            </a:fld>
            <a:endParaRPr lang="zh-CN" altLang="en-US">
              <a:solidFill>
                <a:srgbClr val="000000"/>
              </a:solidFill>
            </a:endParaRPr>
          </a:p>
        </p:txBody>
      </p:sp>
    </p:spTree>
    <p:extLst>
      <p:ext uri="{BB962C8B-B14F-4D97-AF65-F5344CB8AC3E}">
        <p14:creationId xmlns:p14="http://schemas.microsoft.com/office/powerpoint/2010/main" val="805465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D25C6-1B5F-977F-71FF-D979DE60CD80}"/>
            </a:ext>
          </a:extLst>
        </p:cNvPr>
        <p:cNvGrpSpPr/>
        <p:nvPr/>
      </p:nvGrpSpPr>
      <p:grpSpPr>
        <a:xfrm>
          <a:off x="0" y="0"/>
          <a:ext cx="0" cy="0"/>
          <a:chOff x="0" y="0"/>
          <a:chExt cx="0" cy="0"/>
        </a:xfrm>
      </p:grpSpPr>
      <p:sp>
        <p:nvSpPr>
          <p:cNvPr id="89090" name="幻灯片图像占位符 1">
            <a:extLst>
              <a:ext uri="{FF2B5EF4-FFF2-40B4-BE49-F238E27FC236}">
                <a16:creationId xmlns:a16="http://schemas.microsoft.com/office/drawing/2014/main" id="{903EFF47-0160-6C33-2C65-3004E0DBA8A1}"/>
              </a:ext>
            </a:extLst>
          </p:cNvPr>
          <p:cNvSpPr>
            <a:spLocks noGrp="1" noRot="1" noChangeAspect="1" noTextEdit="1"/>
          </p:cNvSpPr>
          <p:nvPr>
            <p:ph type="sldImg"/>
          </p:nvPr>
        </p:nvSpPr>
        <p:spPr bwMode="auto">
          <a:noFill/>
          <a:ln>
            <a:solidFill>
              <a:srgbClr val="000000"/>
            </a:solidFill>
            <a:miter lim="800000"/>
            <a:headEnd/>
            <a:tailEnd/>
          </a:ln>
        </p:spPr>
      </p:sp>
      <p:sp>
        <p:nvSpPr>
          <p:cNvPr id="89091" name="备注占位符 2">
            <a:extLst>
              <a:ext uri="{FF2B5EF4-FFF2-40B4-BE49-F238E27FC236}">
                <a16:creationId xmlns:a16="http://schemas.microsoft.com/office/drawing/2014/main" id="{547F1BEB-312A-3C01-75C8-F7879E241043}"/>
              </a:ext>
            </a:extLst>
          </p:cNvPr>
          <p:cNvSpPr>
            <a:spLocks noGrp="1"/>
          </p:cNvSpPr>
          <p:nvPr>
            <p:ph type="body" idx="1"/>
          </p:nvPr>
        </p:nvSpPr>
        <p:spPr bwMode="auto">
          <a:noFill/>
        </p:spPr>
        <p:txBody>
          <a:bodyPr wrap="square" numCol="1" anchor="t" anchorCtr="0" compatLnSpc="1">
            <a:prstTxWarp prst="textNoShape">
              <a:avLst/>
            </a:prstTxWarp>
          </a:bodyPr>
          <a:lstStyle/>
          <a:p>
            <a:endParaRPr lang="zh-CN" altLang="en-US"/>
          </a:p>
        </p:txBody>
      </p:sp>
      <p:sp>
        <p:nvSpPr>
          <p:cNvPr id="89092" name="灯片编号占位符 3">
            <a:extLst>
              <a:ext uri="{FF2B5EF4-FFF2-40B4-BE49-F238E27FC236}">
                <a16:creationId xmlns:a16="http://schemas.microsoft.com/office/drawing/2014/main" id="{DB110A47-F1C0-5973-86F4-BD05DD22C098}"/>
              </a:ext>
            </a:extLst>
          </p:cNvPr>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3174DB5-69FE-41AB-A514-53880BF19728}" type="slidenum">
              <a:rPr lang="zh-CN" altLang="en-US">
                <a:solidFill>
                  <a:srgbClr val="000000"/>
                </a:solidFill>
              </a:rPr>
              <a:pPr/>
              <a:t>12</a:t>
            </a:fld>
            <a:endParaRPr lang="zh-CN" altLang="en-US">
              <a:solidFill>
                <a:srgbClr val="000000"/>
              </a:solidFill>
            </a:endParaRPr>
          </a:p>
        </p:txBody>
      </p:sp>
    </p:spTree>
    <p:extLst>
      <p:ext uri="{BB962C8B-B14F-4D97-AF65-F5344CB8AC3E}">
        <p14:creationId xmlns:p14="http://schemas.microsoft.com/office/powerpoint/2010/main" val="2277603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1A050-CBFD-5A40-9A5B-9BBB3DC9F781}"/>
            </a:ext>
          </a:extLst>
        </p:cNvPr>
        <p:cNvGrpSpPr/>
        <p:nvPr/>
      </p:nvGrpSpPr>
      <p:grpSpPr>
        <a:xfrm>
          <a:off x="0" y="0"/>
          <a:ext cx="0" cy="0"/>
          <a:chOff x="0" y="0"/>
          <a:chExt cx="0" cy="0"/>
        </a:xfrm>
      </p:grpSpPr>
      <p:sp>
        <p:nvSpPr>
          <p:cNvPr id="89090" name="幻灯片图像占位符 1">
            <a:extLst>
              <a:ext uri="{FF2B5EF4-FFF2-40B4-BE49-F238E27FC236}">
                <a16:creationId xmlns:a16="http://schemas.microsoft.com/office/drawing/2014/main" id="{5352220D-4645-4A08-54E2-2CB308E38A45}"/>
              </a:ext>
            </a:extLst>
          </p:cNvPr>
          <p:cNvSpPr>
            <a:spLocks noGrp="1" noRot="1" noChangeAspect="1" noTextEdit="1"/>
          </p:cNvSpPr>
          <p:nvPr>
            <p:ph type="sldImg"/>
          </p:nvPr>
        </p:nvSpPr>
        <p:spPr bwMode="auto">
          <a:noFill/>
          <a:ln>
            <a:solidFill>
              <a:srgbClr val="000000"/>
            </a:solidFill>
            <a:miter lim="800000"/>
            <a:headEnd/>
            <a:tailEnd/>
          </a:ln>
        </p:spPr>
      </p:sp>
      <p:sp>
        <p:nvSpPr>
          <p:cNvPr id="89091" name="备注占位符 2">
            <a:extLst>
              <a:ext uri="{FF2B5EF4-FFF2-40B4-BE49-F238E27FC236}">
                <a16:creationId xmlns:a16="http://schemas.microsoft.com/office/drawing/2014/main" id="{5A2AE4CC-E867-200B-C36C-118792298895}"/>
              </a:ext>
            </a:extLst>
          </p:cNvPr>
          <p:cNvSpPr>
            <a:spLocks noGrp="1"/>
          </p:cNvSpPr>
          <p:nvPr>
            <p:ph type="body" idx="1"/>
          </p:nvPr>
        </p:nvSpPr>
        <p:spPr bwMode="auto">
          <a:noFill/>
        </p:spPr>
        <p:txBody>
          <a:bodyPr wrap="square" numCol="1" anchor="t" anchorCtr="0" compatLnSpc="1">
            <a:prstTxWarp prst="textNoShape">
              <a:avLst/>
            </a:prstTxWarp>
          </a:bodyPr>
          <a:lstStyle/>
          <a:p>
            <a:endParaRPr lang="zh-CN" altLang="en-US"/>
          </a:p>
        </p:txBody>
      </p:sp>
      <p:sp>
        <p:nvSpPr>
          <p:cNvPr id="89092" name="灯片编号占位符 3">
            <a:extLst>
              <a:ext uri="{FF2B5EF4-FFF2-40B4-BE49-F238E27FC236}">
                <a16:creationId xmlns:a16="http://schemas.microsoft.com/office/drawing/2014/main" id="{67FFF1CC-A11C-8BC0-0C6B-CE962FB0367F}"/>
              </a:ext>
            </a:extLst>
          </p:cNvPr>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3174DB5-69FE-41AB-A514-53880BF19728}" type="slidenum">
              <a:rPr lang="zh-CN" altLang="en-US">
                <a:solidFill>
                  <a:srgbClr val="000000"/>
                </a:solidFill>
              </a:rPr>
              <a:pPr/>
              <a:t>13</a:t>
            </a:fld>
            <a:endParaRPr lang="zh-CN" altLang="en-US">
              <a:solidFill>
                <a:srgbClr val="000000"/>
              </a:solidFill>
            </a:endParaRPr>
          </a:p>
        </p:txBody>
      </p:sp>
    </p:spTree>
    <p:extLst>
      <p:ext uri="{BB962C8B-B14F-4D97-AF65-F5344CB8AC3E}">
        <p14:creationId xmlns:p14="http://schemas.microsoft.com/office/powerpoint/2010/main" val="4228676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47A01-A623-3311-7FB6-13EF00C91C68}"/>
            </a:ext>
          </a:extLst>
        </p:cNvPr>
        <p:cNvGrpSpPr/>
        <p:nvPr/>
      </p:nvGrpSpPr>
      <p:grpSpPr>
        <a:xfrm>
          <a:off x="0" y="0"/>
          <a:ext cx="0" cy="0"/>
          <a:chOff x="0" y="0"/>
          <a:chExt cx="0" cy="0"/>
        </a:xfrm>
      </p:grpSpPr>
      <p:sp>
        <p:nvSpPr>
          <p:cNvPr id="89090" name="幻灯片图像占位符 1">
            <a:extLst>
              <a:ext uri="{FF2B5EF4-FFF2-40B4-BE49-F238E27FC236}">
                <a16:creationId xmlns:a16="http://schemas.microsoft.com/office/drawing/2014/main" id="{69A60A50-D7D2-C937-8C6E-4134A1DB6451}"/>
              </a:ext>
            </a:extLst>
          </p:cNvPr>
          <p:cNvSpPr>
            <a:spLocks noGrp="1" noRot="1" noChangeAspect="1" noTextEdit="1"/>
          </p:cNvSpPr>
          <p:nvPr>
            <p:ph type="sldImg"/>
          </p:nvPr>
        </p:nvSpPr>
        <p:spPr bwMode="auto">
          <a:noFill/>
          <a:ln>
            <a:solidFill>
              <a:srgbClr val="000000"/>
            </a:solidFill>
            <a:miter lim="800000"/>
            <a:headEnd/>
            <a:tailEnd/>
          </a:ln>
        </p:spPr>
      </p:sp>
      <p:sp>
        <p:nvSpPr>
          <p:cNvPr id="89091" name="备注占位符 2">
            <a:extLst>
              <a:ext uri="{FF2B5EF4-FFF2-40B4-BE49-F238E27FC236}">
                <a16:creationId xmlns:a16="http://schemas.microsoft.com/office/drawing/2014/main" id="{A7555352-8811-15C3-7210-B7089BFA6164}"/>
              </a:ext>
            </a:extLst>
          </p:cNvPr>
          <p:cNvSpPr>
            <a:spLocks noGrp="1"/>
          </p:cNvSpPr>
          <p:nvPr>
            <p:ph type="body" idx="1"/>
          </p:nvPr>
        </p:nvSpPr>
        <p:spPr bwMode="auto">
          <a:noFill/>
        </p:spPr>
        <p:txBody>
          <a:bodyPr wrap="square" numCol="1" anchor="t" anchorCtr="0" compatLnSpc="1">
            <a:prstTxWarp prst="textNoShape">
              <a:avLst/>
            </a:prstTxWarp>
          </a:bodyPr>
          <a:lstStyle/>
          <a:p>
            <a:endParaRPr lang="zh-CN" altLang="en-US"/>
          </a:p>
        </p:txBody>
      </p:sp>
      <p:sp>
        <p:nvSpPr>
          <p:cNvPr id="89092" name="灯片编号占位符 3">
            <a:extLst>
              <a:ext uri="{FF2B5EF4-FFF2-40B4-BE49-F238E27FC236}">
                <a16:creationId xmlns:a16="http://schemas.microsoft.com/office/drawing/2014/main" id="{01144586-3C92-1A50-78E7-BA0D181AC50D}"/>
              </a:ext>
            </a:extLst>
          </p:cNvPr>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3174DB5-69FE-41AB-A514-53880BF19728}" type="slidenum">
              <a:rPr lang="zh-CN" altLang="en-US">
                <a:solidFill>
                  <a:srgbClr val="000000"/>
                </a:solidFill>
              </a:rPr>
              <a:pPr/>
              <a:t>14</a:t>
            </a:fld>
            <a:endParaRPr lang="zh-CN" altLang="en-US">
              <a:solidFill>
                <a:srgbClr val="000000"/>
              </a:solidFill>
            </a:endParaRPr>
          </a:p>
        </p:txBody>
      </p:sp>
    </p:spTree>
    <p:extLst>
      <p:ext uri="{BB962C8B-B14F-4D97-AF65-F5344CB8AC3E}">
        <p14:creationId xmlns:p14="http://schemas.microsoft.com/office/powerpoint/2010/main" val="13435569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22B87-9FA1-0B9B-CD6B-F851FF88FAB6}"/>
            </a:ext>
          </a:extLst>
        </p:cNvPr>
        <p:cNvGrpSpPr/>
        <p:nvPr/>
      </p:nvGrpSpPr>
      <p:grpSpPr>
        <a:xfrm>
          <a:off x="0" y="0"/>
          <a:ext cx="0" cy="0"/>
          <a:chOff x="0" y="0"/>
          <a:chExt cx="0" cy="0"/>
        </a:xfrm>
      </p:grpSpPr>
      <p:sp>
        <p:nvSpPr>
          <p:cNvPr id="89090" name="幻灯片图像占位符 1">
            <a:extLst>
              <a:ext uri="{FF2B5EF4-FFF2-40B4-BE49-F238E27FC236}">
                <a16:creationId xmlns:a16="http://schemas.microsoft.com/office/drawing/2014/main" id="{B97D6715-9218-92A8-E86A-1AB4B5B00366}"/>
              </a:ext>
            </a:extLst>
          </p:cNvPr>
          <p:cNvSpPr>
            <a:spLocks noGrp="1" noRot="1" noChangeAspect="1" noTextEdit="1"/>
          </p:cNvSpPr>
          <p:nvPr>
            <p:ph type="sldImg"/>
          </p:nvPr>
        </p:nvSpPr>
        <p:spPr bwMode="auto">
          <a:noFill/>
          <a:ln>
            <a:solidFill>
              <a:srgbClr val="000000"/>
            </a:solidFill>
            <a:miter lim="800000"/>
            <a:headEnd/>
            <a:tailEnd/>
          </a:ln>
        </p:spPr>
      </p:sp>
      <p:sp>
        <p:nvSpPr>
          <p:cNvPr id="89091" name="备注占位符 2">
            <a:extLst>
              <a:ext uri="{FF2B5EF4-FFF2-40B4-BE49-F238E27FC236}">
                <a16:creationId xmlns:a16="http://schemas.microsoft.com/office/drawing/2014/main" id="{E2C56E53-85B1-18E1-3C75-35752307582D}"/>
              </a:ext>
            </a:extLst>
          </p:cNvPr>
          <p:cNvSpPr>
            <a:spLocks noGrp="1"/>
          </p:cNvSpPr>
          <p:nvPr>
            <p:ph type="body" idx="1"/>
          </p:nvPr>
        </p:nvSpPr>
        <p:spPr bwMode="auto">
          <a:noFill/>
        </p:spPr>
        <p:txBody>
          <a:bodyPr wrap="square" numCol="1" anchor="t" anchorCtr="0" compatLnSpc="1">
            <a:prstTxWarp prst="textNoShape">
              <a:avLst/>
            </a:prstTxWarp>
          </a:bodyPr>
          <a:lstStyle/>
          <a:p>
            <a:endParaRPr lang="zh-CN" altLang="en-US" dirty="0"/>
          </a:p>
        </p:txBody>
      </p:sp>
      <p:sp>
        <p:nvSpPr>
          <p:cNvPr id="89092" name="灯片编号占位符 3">
            <a:extLst>
              <a:ext uri="{FF2B5EF4-FFF2-40B4-BE49-F238E27FC236}">
                <a16:creationId xmlns:a16="http://schemas.microsoft.com/office/drawing/2014/main" id="{3FF7402D-BAD5-DA37-224B-87840A0755A9}"/>
              </a:ext>
            </a:extLst>
          </p:cNvPr>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3174DB5-69FE-41AB-A514-53880BF19728}" type="slidenum">
              <a:rPr lang="zh-CN" altLang="en-US">
                <a:solidFill>
                  <a:srgbClr val="000000"/>
                </a:solidFill>
              </a:rPr>
              <a:pPr/>
              <a:t>15</a:t>
            </a:fld>
            <a:endParaRPr lang="zh-CN" altLang="en-US">
              <a:solidFill>
                <a:srgbClr val="000000"/>
              </a:solidFill>
            </a:endParaRPr>
          </a:p>
        </p:txBody>
      </p:sp>
    </p:spTree>
    <p:extLst>
      <p:ext uri="{BB962C8B-B14F-4D97-AF65-F5344CB8AC3E}">
        <p14:creationId xmlns:p14="http://schemas.microsoft.com/office/powerpoint/2010/main" val="9916843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p:cNvSpPr>
            <a:spLocks noGrp="1" noRot="1" noChangeAspect="1" noTextEdit="1"/>
          </p:cNvSpPr>
          <p:nvPr>
            <p:ph type="sldImg"/>
          </p:nvPr>
        </p:nvSpPr>
        <p:spPr bwMode="auto">
          <a:noFill/>
          <a:ln>
            <a:solidFill>
              <a:srgbClr val="000000"/>
            </a:solidFill>
            <a:miter lim="800000"/>
            <a:headEnd/>
            <a:tailEnd/>
          </a:ln>
        </p:spPr>
      </p:sp>
      <p:sp>
        <p:nvSpPr>
          <p:cNvPr id="89091"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a:p>
        </p:txBody>
      </p:sp>
      <p:sp>
        <p:nvSpPr>
          <p:cNvPr id="89092"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3174DB5-69FE-41AB-A514-53880BF19728}" type="slidenum">
              <a:rPr lang="zh-CN" altLang="en-US">
                <a:solidFill>
                  <a:srgbClr val="000000"/>
                </a:solidFill>
              </a:rPr>
              <a:pPr/>
              <a:t>16</a:t>
            </a:fld>
            <a:endParaRPr lang="zh-CN" altLang="en-US">
              <a:solidFill>
                <a:srgbClr val="000000"/>
              </a:solidFill>
            </a:endParaRPr>
          </a:p>
        </p:txBody>
      </p:sp>
    </p:spTree>
    <p:extLst>
      <p:ext uri="{BB962C8B-B14F-4D97-AF65-F5344CB8AC3E}">
        <p14:creationId xmlns:p14="http://schemas.microsoft.com/office/powerpoint/2010/main" val="1427443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p:cNvSpPr>
            <a:spLocks noGrp="1" noRot="1" noChangeAspect="1" noTextEdit="1"/>
          </p:cNvSpPr>
          <p:nvPr>
            <p:ph type="sldImg"/>
          </p:nvPr>
        </p:nvSpPr>
        <p:spPr bwMode="auto">
          <a:noFill/>
          <a:ln>
            <a:solidFill>
              <a:srgbClr val="000000"/>
            </a:solidFill>
            <a:miter lim="800000"/>
            <a:headEnd/>
            <a:tailEnd/>
          </a:ln>
        </p:spPr>
      </p:sp>
      <p:sp>
        <p:nvSpPr>
          <p:cNvPr id="89091"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a:p>
        </p:txBody>
      </p:sp>
      <p:sp>
        <p:nvSpPr>
          <p:cNvPr id="89092"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3174DB5-69FE-41AB-A514-53880BF19728}" type="slidenum">
              <a:rPr lang="zh-CN" altLang="en-US">
                <a:solidFill>
                  <a:srgbClr val="000000"/>
                </a:solidFill>
              </a:rPr>
              <a:pPr/>
              <a:t>17</a:t>
            </a:fld>
            <a:endParaRPr lang="zh-CN" altLang="en-US">
              <a:solidFill>
                <a:srgbClr val="000000"/>
              </a:solidFill>
            </a:endParaRPr>
          </a:p>
        </p:txBody>
      </p:sp>
    </p:spTree>
    <p:extLst>
      <p:ext uri="{BB962C8B-B14F-4D97-AF65-F5344CB8AC3E}">
        <p14:creationId xmlns:p14="http://schemas.microsoft.com/office/powerpoint/2010/main" val="876954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p:cNvSpPr>
            <a:spLocks noGrp="1" noRot="1" noChangeAspect="1" noTextEdit="1"/>
          </p:cNvSpPr>
          <p:nvPr>
            <p:ph type="sldImg"/>
          </p:nvPr>
        </p:nvSpPr>
        <p:spPr bwMode="auto">
          <a:noFill/>
          <a:ln>
            <a:solidFill>
              <a:srgbClr val="000000"/>
            </a:solidFill>
            <a:miter lim="800000"/>
            <a:headEnd/>
            <a:tailEnd/>
          </a:ln>
        </p:spPr>
      </p:sp>
      <p:sp>
        <p:nvSpPr>
          <p:cNvPr id="89091" name="备注占位符 2"/>
          <p:cNvSpPr>
            <a:spLocks noGrp="1"/>
          </p:cNvSpPr>
          <p:nvPr>
            <p:ph type="body" idx="1"/>
          </p:nvPr>
        </p:nvSpPr>
        <p:spPr bwMode="auto">
          <a:noFill/>
        </p:spPr>
        <p:txBody>
          <a:bodyPr wrap="square" numCol="1" anchor="t" anchorCtr="0" compatLnSpc="1">
            <a:prstTxWarp prst="textNoShape">
              <a:avLst/>
            </a:prstTxWarp>
          </a:bodyPr>
          <a:lstStyle/>
          <a:p>
            <a:r>
              <a:rPr lang="zh-CN" altLang="en-US" dirty="0"/>
              <a:t>本研究工作将成为智能容器的进一步优化技术的研究、智能容器平台及云边协同计算</a:t>
            </a:r>
            <a:r>
              <a:rPr lang="en-US" altLang="zh-CN" dirty="0"/>
              <a:t>CEC</a:t>
            </a:r>
            <a:r>
              <a:rPr lang="zh-CN" altLang="en-US" dirty="0"/>
              <a:t>原型系统构建的前提。</a:t>
            </a:r>
          </a:p>
          <a:p>
            <a:endParaRPr lang="zh-CN" altLang="en-US" dirty="0"/>
          </a:p>
        </p:txBody>
      </p:sp>
      <p:sp>
        <p:nvSpPr>
          <p:cNvPr id="89092"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3174DB5-69FE-41AB-A514-53880BF19728}" type="slidenum">
              <a:rPr lang="zh-CN" altLang="en-US">
                <a:solidFill>
                  <a:srgbClr val="000000"/>
                </a:solidFill>
              </a:rPr>
              <a:pPr/>
              <a:t>18</a:t>
            </a:fld>
            <a:endParaRPr lang="zh-CN" altLang="en-US">
              <a:solidFill>
                <a:srgbClr val="000000"/>
              </a:solidFill>
            </a:endParaRPr>
          </a:p>
        </p:txBody>
      </p:sp>
    </p:spTree>
    <p:extLst>
      <p:ext uri="{BB962C8B-B14F-4D97-AF65-F5344CB8AC3E}">
        <p14:creationId xmlns:p14="http://schemas.microsoft.com/office/powerpoint/2010/main" val="10898584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DDA90-56B2-26EC-3468-61146FE9CA42}"/>
            </a:ext>
          </a:extLst>
        </p:cNvPr>
        <p:cNvGrpSpPr/>
        <p:nvPr/>
      </p:nvGrpSpPr>
      <p:grpSpPr>
        <a:xfrm>
          <a:off x="0" y="0"/>
          <a:ext cx="0" cy="0"/>
          <a:chOff x="0" y="0"/>
          <a:chExt cx="0" cy="0"/>
        </a:xfrm>
      </p:grpSpPr>
      <p:sp>
        <p:nvSpPr>
          <p:cNvPr id="89090" name="幻灯片图像占位符 1">
            <a:extLst>
              <a:ext uri="{FF2B5EF4-FFF2-40B4-BE49-F238E27FC236}">
                <a16:creationId xmlns:a16="http://schemas.microsoft.com/office/drawing/2014/main" id="{73C978B6-65E5-050E-E851-900C6AFBE83F}"/>
              </a:ext>
            </a:extLst>
          </p:cNvPr>
          <p:cNvSpPr>
            <a:spLocks noGrp="1" noRot="1" noChangeAspect="1" noTextEdit="1"/>
          </p:cNvSpPr>
          <p:nvPr>
            <p:ph type="sldImg"/>
          </p:nvPr>
        </p:nvSpPr>
        <p:spPr bwMode="auto">
          <a:noFill/>
          <a:ln>
            <a:solidFill>
              <a:srgbClr val="000000"/>
            </a:solidFill>
            <a:miter lim="800000"/>
            <a:headEnd/>
            <a:tailEnd/>
          </a:ln>
        </p:spPr>
      </p:sp>
      <p:sp>
        <p:nvSpPr>
          <p:cNvPr id="89091" name="备注占位符 2">
            <a:extLst>
              <a:ext uri="{FF2B5EF4-FFF2-40B4-BE49-F238E27FC236}">
                <a16:creationId xmlns:a16="http://schemas.microsoft.com/office/drawing/2014/main" id="{34FB6185-FDE9-D36F-0ED5-08391F176B6F}"/>
              </a:ext>
            </a:extLst>
          </p:cNvPr>
          <p:cNvSpPr>
            <a:spLocks noGrp="1"/>
          </p:cNvSpPr>
          <p:nvPr>
            <p:ph type="body" idx="1"/>
          </p:nvPr>
        </p:nvSpPr>
        <p:spPr bwMode="auto">
          <a:noFill/>
        </p:spPr>
        <p:txBody>
          <a:bodyPr wrap="square" numCol="1" anchor="t" anchorCtr="0" compatLnSpc="1">
            <a:prstTxWarp prst="textNoShape">
              <a:avLst/>
            </a:prstTxWarp>
          </a:bodyPr>
          <a:lstStyle/>
          <a:p>
            <a:r>
              <a:rPr lang="zh-CN" altLang="en-US" dirty="0"/>
              <a:t>本研究工作将成为智能容器的进一步优化技术的研究、智能容器平台及云边协同计算</a:t>
            </a:r>
            <a:r>
              <a:rPr lang="en-US" altLang="zh-CN" dirty="0"/>
              <a:t>CEC</a:t>
            </a:r>
            <a:r>
              <a:rPr lang="zh-CN" altLang="en-US" dirty="0"/>
              <a:t>原型系统构建的前提。</a:t>
            </a:r>
          </a:p>
          <a:p>
            <a:endParaRPr lang="zh-CN" altLang="en-US" dirty="0"/>
          </a:p>
        </p:txBody>
      </p:sp>
      <p:sp>
        <p:nvSpPr>
          <p:cNvPr id="89092" name="灯片编号占位符 3">
            <a:extLst>
              <a:ext uri="{FF2B5EF4-FFF2-40B4-BE49-F238E27FC236}">
                <a16:creationId xmlns:a16="http://schemas.microsoft.com/office/drawing/2014/main" id="{B6A0F955-3169-FF4A-5500-EF389DEBDA51}"/>
              </a:ext>
            </a:extLst>
          </p:cNvPr>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3174DB5-69FE-41AB-A514-53880BF19728}" type="slidenum">
              <a:rPr lang="zh-CN" altLang="en-US">
                <a:solidFill>
                  <a:srgbClr val="000000"/>
                </a:solidFill>
              </a:rPr>
              <a:pPr/>
              <a:t>19</a:t>
            </a:fld>
            <a:endParaRPr lang="zh-CN" altLang="en-US">
              <a:solidFill>
                <a:srgbClr val="000000"/>
              </a:solidFill>
            </a:endParaRPr>
          </a:p>
        </p:txBody>
      </p:sp>
    </p:spTree>
    <p:extLst>
      <p:ext uri="{BB962C8B-B14F-4D97-AF65-F5344CB8AC3E}">
        <p14:creationId xmlns:p14="http://schemas.microsoft.com/office/powerpoint/2010/main" val="6093458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6C08E-562D-99EB-CA8F-2ACF61F7581A}"/>
            </a:ext>
          </a:extLst>
        </p:cNvPr>
        <p:cNvGrpSpPr/>
        <p:nvPr/>
      </p:nvGrpSpPr>
      <p:grpSpPr>
        <a:xfrm>
          <a:off x="0" y="0"/>
          <a:ext cx="0" cy="0"/>
          <a:chOff x="0" y="0"/>
          <a:chExt cx="0" cy="0"/>
        </a:xfrm>
      </p:grpSpPr>
      <p:sp>
        <p:nvSpPr>
          <p:cNvPr id="89090" name="幻灯片图像占位符 1">
            <a:extLst>
              <a:ext uri="{FF2B5EF4-FFF2-40B4-BE49-F238E27FC236}">
                <a16:creationId xmlns:a16="http://schemas.microsoft.com/office/drawing/2014/main" id="{20E31131-4D97-084E-BEA1-82857A10652A}"/>
              </a:ext>
            </a:extLst>
          </p:cNvPr>
          <p:cNvSpPr>
            <a:spLocks noGrp="1" noRot="1" noChangeAspect="1" noTextEdit="1"/>
          </p:cNvSpPr>
          <p:nvPr>
            <p:ph type="sldImg"/>
          </p:nvPr>
        </p:nvSpPr>
        <p:spPr bwMode="auto">
          <a:noFill/>
          <a:ln>
            <a:solidFill>
              <a:srgbClr val="000000"/>
            </a:solidFill>
            <a:miter lim="800000"/>
            <a:headEnd/>
            <a:tailEnd/>
          </a:ln>
        </p:spPr>
      </p:sp>
      <p:sp>
        <p:nvSpPr>
          <p:cNvPr id="89091" name="备注占位符 2">
            <a:extLst>
              <a:ext uri="{FF2B5EF4-FFF2-40B4-BE49-F238E27FC236}">
                <a16:creationId xmlns:a16="http://schemas.microsoft.com/office/drawing/2014/main" id="{A924C025-F4D4-1C56-6765-52F394FBDC3A}"/>
              </a:ext>
            </a:extLst>
          </p:cNvPr>
          <p:cNvSpPr>
            <a:spLocks noGrp="1"/>
          </p:cNvSpPr>
          <p:nvPr>
            <p:ph type="body" idx="1"/>
          </p:nvPr>
        </p:nvSpPr>
        <p:spPr bwMode="auto">
          <a:noFill/>
        </p:spPr>
        <p:txBody>
          <a:bodyPr wrap="square" numCol="1" anchor="t" anchorCtr="0" compatLnSpc="1">
            <a:prstTxWarp prst="textNoShape">
              <a:avLst/>
            </a:prstTxWarp>
          </a:bodyPr>
          <a:lstStyle/>
          <a:p>
            <a:r>
              <a:rPr lang="zh-CN" altLang="en-US" dirty="0"/>
              <a:t>本研究工作将成为智能容器的进一步优化技术的研究、智能容器平台及云边协同计算</a:t>
            </a:r>
            <a:r>
              <a:rPr lang="en-US" altLang="zh-CN" dirty="0"/>
              <a:t>CEC</a:t>
            </a:r>
            <a:r>
              <a:rPr lang="zh-CN" altLang="en-US" dirty="0"/>
              <a:t>原型系统构建的前提。</a:t>
            </a:r>
          </a:p>
          <a:p>
            <a:endParaRPr lang="zh-CN" altLang="en-US" dirty="0"/>
          </a:p>
        </p:txBody>
      </p:sp>
      <p:sp>
        <p:nvSpPr>
          <p:cNvPr id="89092" name="灯片编号占位符 3">
            <a:extLst>
              <a:ext uri="{FF2B5EF4-FFF2-40B4-BE49-F238E27FC236}">
                <a16:creationId xmlns:a16="http://schemas.microsoft.com/office/drawing/2014/main" id="{723DA956-D094-341A-A8E6-BA62DD8B16C2}"/>
              </a:ext>
            </a:extLst>
          </p:cNvPr>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3174DB5-69FE-41AB-A514-53880BF19728}" type="slidenum">
              <a:rPr lang="zh-CN" altLang="en-US">
                <a:solidFill>
                  <a:srgbClr val="000000"/>
                </a:solidFill>
              </a:rPr>
              <a:pPr/>
              <a:t>20</a:t>
            </a:fld>
            <a:endParaRPr lang="zh-CN" altLang="en-US">
              <a:solidFill>
                <a:srgbClr val="000000"/>
              </a:solidFill>
            </a:endParaRPr>
          </a:p>
        </p:txBody>
      </p:sp>
    </p:spTree>
    <p:extLst>
      <p:ext uri="{BB962C8B-B14F-4D97-AF65-F5344CB8AC3E}">
        <p14:creationId xmlns:p14="http://schemas.microsoft.com/office/powerpoint/2010/main" val="1063657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p:cNvSpPr>
            <a:spLocks noGrp="1" noRot="1" noChangeAspect="1" noTextEdit="1"/>
          </p:cNvSpPr>
          <p:nvPr>
            <p:ph type="sldImg"/>
          </p:nvPr>
        </p:nvSpPr>
        <p:spPr bwMode="auto">
          <a:noFill/>
          <a:ln>
            <a:solidFill>
              <a:srgbClr val="000000"/>
            </a:solidFill>
            <a:miter lim="800000"/>
            <a:headEnd/>
            <a:tailEnd/>
          </a:ln>
        </p:spPr>
      </p:sp>
      <p:sp>
        <p:nvSpPr>
          <p:cNvPr id="89091"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a:p>
        </p:txBody>
      </p:sp>
      <p:sp>
        <p:nvSpPr>
          <p:cNvPr id="89092"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3174DB5-69FE-41AB-A514-53880BF19728}" type="slidenum">
              <a:rPr lang="zh-CN" altLang="en-US">
                <a:solidFill>
                  <a:srgbClr val="000000"/>
                </a:solidFill>
              </a:rPr>
              <a:pPr/>
              <a:t>3</a:t>
            </a:fld>
            <a:endParaRPr lang="zh-CN" altLang="en-US">
              <a:solidFill>
                <a:srgbClr val="000000"/>
              </a:solidFill>
            </a:endParaRPr>
          </a:p>
        </p:txBody>
      </p:sp>
    </p:spTree>
    <p:extLst>
      <p:ext uri="{BB962C8B-B14F-4D97-AF65-F5344CB8AC3E}">
        <p14:creationId xmlns:p14="http://schemas.microsoft.com/office/powerpoint/2010/main" val="6729504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0CF3AC-3000-BF73-0254-C764C7EBED5B}"/>
            </a:ext>
          </a:extLst>
        </p:cNvPr>
        <p:cNvGrpSpPr/>
        <p:nvPr/>
      </p:nvGrpSpPr>
      <p:grpSpPr>
        <a:xfrm>
          <a:off x="0" y="0"/>
          <a:ext cx="0" cy="0"/>
          <a:chOff x="0" y="0"/>
          <a:chExt cx="0" cy="0"/>
        </a:xfrm>
      </p:grpSpPr>
      <p:sp>
        <p:nvSpPr>
          <p:cNvPr id="89090" name="幻灯片图像占位符 1">
            <a:extLst>
              <a:ext uri="{FF2B5EF4-FFF2-40B4-BE49-F238E27FC236}">
                <a16:creationId xmlns:a16="http://schemas.microsoft.com/office/drawing/2014/main" id="{1BC0E1D3-0DCA-8A6E-6DEB-9D1486863695}"/>
              </a:ext>
            </a:extLst>
          </p:cNvPr>
          <p:cNvSpPr>
            <a:spLocks noGrp="1" noRot="1" noChangeAspect="1" noTextEdit="1"/>
          </p:cNvSpPr>
          <p:nvPr>
            <p:ph type="sldImg"/>
          </p:nvPr>
        </p:nvSpPr>
        <p:spPr bwMode="auto">
          <a:noFill/>
          <a:ln>
            <a:solidFill>
              <a:srgbClr val="000000"/>
            </a:solidFill>
            <a:miter lim="800000"/>
            <a:headEnd/>
            <a:tailEnd/>
          </a:ln>
        </p:spPr>
      </p:sp>
      <p:sp>
        <p:nvSpPr>
          <p:cNvPr id="89091" name="备注占位符 2">
            <a:extLst>
              <a:ext uri="{FF2B5EF4-FFF2-40B4-BE49-F238E27FC236}">
                <a16:creationId xmlns:a16="http://schemas.microsoft.com/office/drawing/2014/main" id="{731C95B0-F71A-7EAA-5937-9BB11C14BD79}"/>
              </a:ext>
            </a:extLst>
          </p:cNvPr>
          <p:cNvSpPr>
            <a:spLocks noGrp="1"/>
          </p:cNvSpPr>
          <p:nvPr>
            <p:ph type="body" idx="1"/>
          </p:nvPr>
        </p:nvSpPr>
        <p:spPr bwMode="auto">
          <a:noFill/>
        </p:spPr>
        <p:txBody>
          <a:bodyPr wrap="square" numCol="1" anchor="t" anchorCtr="0" compatLnSpc="1">
            <a:prstTxWarp prst="textNoShape">
              <a:avLst/>
            </a:prstTxWarp>
          </a:bodyPr>
          <a:lstStyle/>
          <a:p>
            <a:r>
              <a:rPr lang="zh-CN" altLang="en-US" dirty="0"/>
              <a:t>本研究工作将成为智能容器的进一步优化技术的研究、智能容器平台及云边协同计算</a:t>
            </a:r>
            <a:r>
              <a:rPr lang="en-US" altLang="zh-CN" dirty="0"/>
              <a:t>CEC</a:t>
            </a:r>
            <a:r>
              <a:rPr lang="zh-CN" altLang="en-US" dirty="0"/>
              <a:t>原型系统构建的前提。</a:t>
            </a:r>
          </a:p>
          <a:p>
            <a:endParaRPr lang="zh-CN" altLang="en-US" dirty="0"/>
          </a:p>
        </p:txBody>
      </p:sp>
      <p:sp>
        <p:nvSpPr>
          <p:cNvPr id="89092" name="灯片编号占位符 3">
            <a:extLst>
              <a:ext uri="{FF2B5EF4-FFF2-40B4-BE49-F238E27FC236}">
                <a16:creationId xmlns:a16="http://schemas.microsoft.com/office/drawing/2014/main" id="{C38D4DD8-DF08-C3A6-A786-708EDB172155}"/>
              </a:ext>
            </a:extLst>
          </p:cNvPr>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3174DB5-69FE-41AB-A514-53880BF19728}" type="slidenum">
              <a:rPr lang="zh-CN" altLang="en-US">
                <a:solidFill>
                  <a:srgbClr val="000000"/>
                </a:solidFill>
              </a:rPr>
              <a:pPr/>
              <a:t>21</a:t>
            </a:fld>
            <a:endParaRPr lang="zh-CN" altLang="en-US">
              <a:solidFill>
                <a:srgbClr val="000000"/>
              </a:solidFill>
            </a:endParaRPr>
          </a:p>
        </p:txBody>
      </p:sp>
    </p:spTree>
    <p:extLst>
      <p:ext uri="{BB962C8B-B14F-4D97-AF65-F5344CB8AC3E}">
        <p14:creationId xmlns:p14="http://schemas.microsoft.com/office/powerpoint/2010/main" val="3415466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p:cNvSpPr>
            <a:spLocks noGrp="1" noRot="1" noChangeAspect="1" noTextEdit="1"/>
          </p:cNvSpPr>
          <p:nvPr>
            <p:ph type="sldImg"/>
          </p:nvPr>
        </p:nvSpPr>
        <p:spPr bwMode="auto">
          <a:noFill/>
          <a:ln>
            <a:solidFill>
              <a:srgbClr val="000000"/>
            </a:solidFill>
            <a:miter lim="800000"/>
            <a:headEnd/>
            <a:tailEnd/>
          </a:ln>
        </p:spPr>
      </p:sp>
      <p:sp>
        <p:nvSpPr>
          <p:cNvPr id="89091"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a:p>
        </p:txBody>
      </p:sp>
      <p:sp>
        <p:nvSpPr>
          <p:cNvPr id="89092"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3174DB5-69FE-41AB-A514-53880BF19728}" type="slidenum">
              <a:rPr lang="zh-CN" altLang="en-US">
                <a:solidFill>
                  <a:srgbClr val="000000"/>
                </a:solidFill>
              </a:rPr>
              <a:pPr/>
              <a:t>22</a:t>
            </a:fld>
            <a:endParaRPr lang="zh-CN" altLang="en-US">
              <a:solidFill>
                <a:srgbClr val="000000"/>
              </a:solidFill>
            </a:endParaRPr>
          </a:p>
        </p:txBody>
      </p:sp>
    </p:spTree>
    <p:extLst>
      <p:ext uri="{BB962C8B-B14F-4D97-AF65-F5344CB8AC3E}">
        <p14:creationId xmlns:p14="http://schemas.microsoft.com/office/powerpoint/2010/main" val="14861234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p:cNvSpPr>
            <a:spLocks noGrp="1" noRot="1" noChangeAspect="1" noTextEdit="1"/>
          </p:cNvSpPr>
          <p:nvPr>
            <p:ph type="sldImg"/>
          </p:nvPr>
        </p:nvSpPr>
        <p:spPr bwMode="auto">
          <a:noFill/>
          <a:ln>
            <a:solidFill>
              <a:srgbClr val="000000"/>
            </a:solidFill>
            <a:miter lim="800000"/>
            <a:headEnd/>
            <a:tailEnd/>
          </a:ln>
        </p:spPr>
      </p:sp>
      <p:sp>
        <p:nvSpPr>
          <p:cNvPr id="89091"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a:p>
        </p:txBody>
      </p:sp>
      <p:sp>
        <p:nvSpPr>
          <p:cNvPr id="89092"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3174DB5-69FE-41AB-A514-53880BF19728}" type="slidenum">
              <a:rPr lang="zh-CN" altLang="en-US">
                <a:solidFill>
                  <a:srgbClr val="000000"/>
                </a:solidFill>
              </a:rPr>
              <a:pPr/>
              <a:t>23</a:t>
            </a:fld>
            <a:endParaRPr lang="zh-CN" altLang="en-US">
              <a:solidFill>
                <a:srgbClr val="000000"/>
              </a:solidFill>
            </a:endParaRPr>
          </a:p>
        </p:txBody>
      </p:sp>
    </p:spTree>
    <p:extLst>
      <p:ext uri="{BB962C8B-B14F-4D97-AF65-F5344CB8AC3E}">
        <p14:creationId xmlns:p14="http://schemas.microsoft.com/office/powerpoint/2010/main" val="25121280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p:cNvSpPr>
            <a:spLocks noGrp="1" noRot="1" noChangeAspect="1" noTextEdit="1"/>
          </p:cNvSpPr>
          <p:nvPr>
            <p:ph type="sldImg"/>
          </p:nvPr>
        </p:nvSpPr>
        <p:spPr bwMode="auto">
          <a:noFill/>
          <a:ln>
            <a:solidFill>
              <a:srgbClr val="000000"/>
            </a:solidFill>
            <a:miter lim="800000"/>
            <a:headEnd/>
            <a:tailEnd/>
          </a:ln>
        </p:spPr>
      </p:sp>
      <p:sp>
        <p:nvSpPr>
          <p:cNvPr id="89091"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dirty="0"/>
          </a:p>
        </p:txBody>
      </p:sp>
      <p:sp>
        <p:nvSpPr>
          <p:cNvPr id="89092"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3174DB5-69FE-41AB-A514-53880BF19728}" type="slidenum">
              <a:rPr lang="zh-CN" altLang="en-US">
                <a:solidFill>
                  <a:srgbClr val="000000"/>
                </a:solidFill>
              </a:rPr>
              <a:pPr/>
              <a:t>24</a:t>
            </a:fld>
            <a:endParaRPr lang="zh-CN" altLang="en-US">
              <a:solidFill>
                <a:srgbClr val="000000"/>
              </a:solidFill>
            </a:endParaRPr>
          </a:p>
        </p:txBody>
      </p:sp>
    </p:spTree>
    <p:extLst>
      <p:ext uri="{BB962C8B-B14F-4D97-AF65-F5344CB8AC3E}">
        <p14:creationId xmlns:p14="http://schemas.microsoft.com/office/powerpoint/2010/main" val="4689114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F5142-7577-0787-CC1D-160EB06B6F3D}"/>
            </a:ext>
          </a:extLst>
        </p:cNvPr>
        <p:cNvGrpSpPr/>
        <p:nvPr/>
      </p:nvGrpSpPr>
      <p:grpSpPr>
        <a:xfrm>
          <a:off x="0" y="0"/>
          <a:ext cx="0" cy="0"/>
          <a:chOff x="0" y="0"/>
          <a:chExt cx="0" cy="0"/>
        </a:xfrm>
      </p:grpSpPr>
      <p:sp>
        <p:nvSpPr>
          <p:cNvPr id="89090" name="幻灯片图像占位符 1">
            <a:extLst>
              <a:ext uri="{FF2B5EF4-FFF2-40B4-BE49-F238E27FC236}">
                <a16:creationId xmlns:a16="http://schemas.microsoft.com/office/drawing/2014/main" id="{1F8F70DC-AA04-8AEF-8674-952F2FFD7EC3}"/>
              </a:ext>
            </a:extLst>
          </p:cNvPr>
          <p:cNvSpPr>
            <a:spLocks noGrp="1" noRot="1" noChangeAspect="1" noTextEdit="1"/>
          </p:cNvSpPr>
          <p:nvPr>
            <p:ph type="sldImg"/>
          </p:nvPr>
        </p:nvSpPr>
        <p:spPr bwMode="auto">
          <a:noFill/>
          <a:ln>
            <a:solidFill>
              <a:srgbClr val="000000"/>
            </a:solidFill>
            <a:miter lim="800000"/>
            <a:headEnd/>
            <a:tailEnd/>
          </a:ln>
        </p:spPr>
      </p:sp>
      <p:sp>
        <p:nvSpPr>
          <p:cNvPr id="89091" name="备注占位符 2">
            <a:extLst>
              <a:ext uri="{FF2B5EF4-FFF2-40B4-BE49-F238E27FC236}">
                <a16:creationId xmlns:a16="http://schemas.microsoft.com/office/drawing/2014/main" id="{92E86358-6006-0B9E-0491-3BE3573CCA6E}"/>
              </a:ext>
            </a:extLst>
          </p:cNvPr>
          <p:cNvSpPr>
            <a:spLocks noGrp="1"/>
          </p:cNvSpPr>
          <p:nvPr>
            <p:ph type="body" idx="1"/>
          </p:nvPr>
        </p:nvSpPr>
        <p:spPr bwMode="auto">
          <a:noFill/>
        </p:spPr>
        <p:txBody>
          <a:bodyPr wrap="square" numCol="1" anchor="t" anchorCtr="0" compatLnSpc="1">
            <a:prstTxWarp prst="textNoShape">
              <a:avLst/>
            </a:prstTxWarp>
          </a:bodyPr>
          <a:lstStyle/>
          <a:p>
            <a:endParaRPr lang="zh-CN" altLang="en-US" dirty="0"/>
          </a:p>
        </p:txBody>
      </p:sp>
      <p:sp>
        <p:nvSpPr>
          <p:cNvPr id="89092" name="灯片编号占位符 3">
            <a:extLst>
              <a:ext uri="{FF2B5EF4-FFF2-40B4-BE49-F238E27FC236}">
                <a16:creationId xmlns:a16="http://schemas.microsoft.com/office/drawing/2014/main" id="{5936DD50-5396-BBC1-ACA4-6563F29086C3}"/>
              </a:ext>
            </a:extLst>
          </p:cNvPr>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3174DB5-69FE-41AB-A514-53880BF19728}" type="slidenum">
              <a:rPr lang="zh-CN" altLang="en-US">
                <a:solidFill>
                  <a:srgbClr val="000000"/>
                </a:solidFill>
              </a:rPr>
              <a:pPr/>
              <a:t>25</a:t>
            </a:fld>
            <a:endParaRPr lang="zh-CN" altLang="en-US">
              <a:solidFill>
                <a:srgbClr val="000000"/>
              </a:solidFill>
            </a:endParaRPr>
          </a:p>
        </p:txBody>
      </p:sp>
    </p:spTree>
    <p:extLst>
      <p:ext uri="{BB962C8B-B14F-4D97-AF65-F5344CB8AC3E}">
        <p14:creationId xmlns:p14="http://schemas.microsoft.com/office/powerpoint/2010/main" val="38853004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E59F5-97F2-98F0-5CA5-3A87F134BBF9}"/>
            </a:ext>
          </a:extLst>
        </p:cNvPr>
        <p:cNvGrpSpPr/>
        <p:nvPr/>
      </p:nvGrpSpPr>
      <p:grpSpPr>
        <a:xfrm>
          <a:off x="0" y="0"/>
          <a:ext cx="0" cy="0"/>
          <a:chOff x="0" y="0"/>
          <a:chExt cx="0" cy="0"/>
        </a:xfrm>
      </p:grpSpPr>
      <p:sp>
        <p:nvSpPr>
          <p:cNvPr id="89090" name="幻灯片图像占位符 1">
            <a:extLst>
              <a:ext uri="{FF2B5EF4-FFF2-40B4-BE49-F238E27FC236}">
                <a16:creationId xmlns:a16="http://schemas.microsoft.com/office/drawing/2014/main" id="{5091CF3F-78C1-987A-21F8-EBAF646B0277}"/>
              </a:ext>
            </a:extLst>
          </p:cNvPr>
          <p:cNvSpPr>
            <a:spLocks noGrp="1" noRot="1" noChangeAspect="1" noTextEdit="1"/>
          </p:cNvSpPr>
          <p:nvPr>
            <p:ph type="sldImg"/>
          </p:nvPr>
        </p:nvSpPr>
        <p:spPr bwMode="auto">
          <a:noFill/>
          <a:ln>
            <a:solidFill>
              <a:srgbClr val="000000"/>
            </a:solidFill>
            <a:miter lim="800000"/>
            <a:headEnd/>
            <a:tailEnd/>
          </a:ln>
        </p:spPr>
      </p:sp>
      <p:sp>
        <p:nvSpPr>
          <p:cNvPr id="89091" name="备注占位符 2">
            <a:extLst>
              <a:ext uri="{FF2B5EF4-FFF2-40B4-BE49-F238E27FC236}">
                <a16:creationId xmlns:a16="http://schemas.microsoft.com/office/drawing/2014/main" id="{03CF987B-E9D2-F6B3-A041-7C8614D8AC6B}"/>
              </a:ext>
            </a:extLst>
          </p:cNvPr>
          <p:cNvSpPr>
            <a:spLocks noGrp="1"/>
          </p:cNvSpPr>
          <p:nvPr>
            <p:ph type="body" idx="1"/>
          </p:nvPr>
        </p:nvSpPr>
        <p:spPr bwMode="auto">
          <a:noFill/>
        </p:spPr>
        <p:txBody>
          <a:bodyPr wrap="square" numCol="1" anchor="t" anchorCtr="0" compatLnSpc="1">
            <a:prstTxWarp prst="textNoShape">
              <a:avLst/>
            </a:prstTxWarp>
          </a:bodyPr>
          <a:lstStyle/>
          <a:p>
            <a:endParaRPr lang="zh-CN" altLang="en-US" dirty="0"/>
          </a:p>
        </p:txBody>
      </p:sp>
      <p:sp>
        <p:nvSpPr>
          <p:cNvPr id="89092" name="灯片编号占位符 3">
            <a:extLst>
              <a:ext uri="{FF2B5EF4-FFF2-40B4-BE49-F238E27FC236}">
                <a16:creationId xmlns:a16="http://schemas.microsoft.com/office/drawing/2014/main" id="{229E87CB-23C3-E0B9-178A-E0CBA21287BF}"/>
              </a:ext>
            </a:extLst>
          </p:cNvPr>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3174DB5-69FE-41AB-A514-53880BF19728}" type="slidenum">
              <a:rPr lang="zh-CN" altLang="en-US">
                <a:solidFill>
                  <a:srgbClr val="000000"/>
                </a:solidFill>
              </a:rPr>
              <a:pPr/>
              <a:t>26</a:t>
            </a:fld>
            <a:endParaRPr lang="zh-CN" altLang="en-US">
              <a:solidFill>
                <a:srgbClr val="000000"/>
              </a:solidFill>
            </a:endParaRPr>
          </a:p>
        </p:txBody>
      </p:sp>
    </p:spTree>
    <p:extLst>
      <p:ext uri="{BB962C8B-B14F-4D97-AF65-F5344CB8AC3E}">
        <p14:creationId xmlns:p14="http://schemas.microsoft.com/office/powerpoint/2010/main" val="35151278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51EAD-4204-67EA-A749-423F055F040B}"/>
            </a:ext>
          </a:extLst>
        </p:cNvPr>
        <p:cNvGrpSpPr/>
        <p:nvPr/>
      </p:nvGrpSpPr>
      <p:grpSpPr>
        <a:xfrm>
          <a:off x="0" y="0"/>
          <a:ext cx="0" cy="0"/>
          <a:chOff x="0" y="0"/>
          <a:chExt cx="0" cy="0"/>
        </a:xfrm>
      </p:grpSpPr>
      <p:sp>
        <p:nvSpPr>
          <p:cNvPr id="89090" name="幻灯片图像占位符 1">
            <a:extLst>
              <a:ext uri="{FF2B5EF4-FFF2-40B4-BE49-F238E27FC236}">
                <a16:creationId xmlns:a16="http://schemas.microsoft.com/office/drawing/2014/main" id="{B4187CB2-B2A7-6C05-F555-A638D8EE303F}"/>
              </a:ext>
            </a:extLst>
          </p:cNvPr>
          <p:cNvSpPr>
            <a:spLocks noGrp="1" noRot="1" noChangeAspect="1" noTextEdit="1"/>
          </p:cNvSpPr>
          <p:nvPr>
            <p:ph type="sldImg"/>
          </p:nvPr>
        </p:nvSpPr>
        <p:spPr bwMode="auto">
          <a:noFill/>
          <a:ln>
            <a:solidFill>
              <a:srgbClr val="000000"/>
            </a:solidFill>
            <a:miter lim="800000"/>
            <a:headEnd/>
            <a:tailEnd/>
          </a:ln>
        </p:spPr>
      </p:sp>
      <p:sp>
        <p:nvSpPr>
          <p:cNvPr id="89091" name="备注占位符 2">
            <a:extLst>
              <a:ext uri="{FF2B5EF4-FFF2-40B4-BE49-F238E27FC236}">
                <a16:creationId xmlns:a16="http://schemas.microsoft.com/office/drawing/2014/main" id="{3965B49E-4BC6-6215-AF8B-64D703BC8083}"/>
              </a:ext>
            </a:extLst>
          </p:cNvPr>
          <p:cNvSpPr>
            <a:spLocks noGrp="1"/>
          </p:cNvSpPr>
          <p:nvPr>
            <p:ph type="body" idx="1"/>
          </p:nvPr>
        </p:nvSpPr>
        <p:spPr bwMode="auto">
          <a:noFill/>
        </p:spPr>
        <p:txBody>
          <a:bodyPr wrap="square" numCol="1" anchor="t" anchorCtr="0" compatLnSpc="1">
            <a:prstTxWarp prst="textNoShape">
              <a:avLst/>
            </a:prstTxWarp>
          </a:bodyPr>
          <a:lstStyle/>
          <a:p>
            <a:endParaRPr lang="zh-CN" altLang="en-US"/>
          </a:p>
        </p:txBody>
      </p:sp>
      <p:sp>
        <p:nvSpPr>
          <p:cNvPr id="89092" name="灯片编号占位符 3">
            <a:extLst>
              <a:ext uri="{FF2B5EF4-FFF2-40B4-BE49-F238E27FC236}">
                <a16:creationId xmlns:a16="http://schemas.microsoft.com/office/drawing/2014/main" id="{7F0FACC5-E8A0-4A25-34D0-0775BB455D29}"/>
              </a:ext>
            </a:extLst>
          </p:cNvPr>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3174DB5-69FE-41AB-A514-53880BF19728}" type="slidenum">
              <a:rPr lang="zh-CN" altLang="en-US">
                <a:solidFill>
                  <a:srgbClr val="000000"/>
                </a:solidFill>
              </a:rPr>
              <a:pPr/>
              <a:t>27</a:t>
            </a:fld>
            <a:endParaRPr lang="zh-CN" altLang="en-US">
              <a:solidFill>
                <a:srgbClr val="000000"/>
              </a:solidFill>
            </a:endParaRPr>
          </a:p>
        </p:txBody>
      </p:sp>
    </p:spTree>
    <p:extLst>
      <p:ext uri="{BB962C8B-B14F-4D97-AF65-F5344CB8AC3E}">
        <p14:creationId xmlns:p14="http://schemas.microsoft.com/office/powerpoint/2010/main" val="13832878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p:cNvSpPr>
            <a:spLocks noGrp="1" noRot="1" noChangeAspect="1" noTextEdit="1"/>
          </p:cNvSpPr>
          <p:nvPr>
            <p:ph type="sldImg"/>
          </p:nvPr>
        </p:nvSpPr>
        <p:spPr bwMode="auto">
          <a:noFill/>
          <a:ln>
            <a:solidFill>
              <a:srgbClr val="000000"/>
            </a:solidFill>
            <a:miter lim="800000"/>
            <a:headEnd/>
            <a:tailEnd/>
          </a:ln>
        </p:spPr>
      </p:sp>
      <p:sp>
        <p:nvSpPr>
          <p:cNvPr id="89091"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a:p>
        </p:txBody>
      </p:sp>
      <p:sp>
        <p:nvSpPr>
          <p:cNvPr id="89092"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3174DB5-69FE-41AB-A514-53880BF19728}" type="slidenum">
              <a:rPr lang="zh-CN" altLang="en-US">
                <a:solidFill>
                  <a:srgbClr val="000000"/>
                </a:solidFill>
              </a:rPr>
              <a:pPr/>
              <a:t>28</a:t>
            </a:fld>
            <a:endParaRPr lang="zh-CN" altLang="en-US">
              <a:solidFill>
                <a:srgbClr val="000000"/>
              </a:solidFill>
            </a:endParaRPr>
          </a:p>
        </p:txBody>
      </p:sp>
    </p:spTree>
    <p:extLst>
      <p:ext uri="{BB962C8B-B14F-4D97-AF65-F5344CB8AC3E}">
        <p14:creationId xmlns:p14="http://schemas.microsoft.com/office/powerpoint/2010/main" val="957899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p:cNvSpPr>
            <a:spLocks noGrp="1" noRot="1" noChangeAspect="1" noTextEdit="1"/>
          </p:cNvSpPr>
          <p:nvPr>
            <p:ph type="sldImg"/>
          </p:nvPr>
        </p:nvSpPr>
        <p:spPr bwMode="auto">
          <a:noFill/>
          <a:ln>
            <a:solidFill>
              <a:srgbClr val="000000"/>
            </a:solidFill>
            <a:miter lim="800000"/>
            <a:headEnd/>
            <a:tailEnd/>
          </a:ln>
        </p:spPr>
      </p:sp>
      <p:sp>
        <p:nvSpPr>
          <p:cNvPr id="89091"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a:p>
        </p:txBody>
      </p:sp>
      <p:sp>
        <p:nvSpPr>
          <p:cNvPr id="89092"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3174DB5-69FE-41AB-A514-53880BF19728}" type="slidenum">
              <a:rPr lang="zh-CN" altLang="en-US">
                <a:solidFill>
                  <a:srgbClr val="000000"/>
                </a:solidFill>
              </a:rPr>
              <a:pPr/>
              <a:t>29</a:t>
            </a:fld>
            <a:endParaRPr lang="zh-CN" altLang="en-US">
              <a:solidFill>
                <a:srgbClr val="000000"/>
              </a:solidFill>
            </a:endParaRPr>
          </a:p>
        </p:txBody>
      </p:sp>
    </p:spTree>
    <p:extLst>
      <p:ext uri="{BB962C8B-B14F-4D97-AF65-F5344CB8AC3E}">
        <p14:creationId xmlns:p14="http://schemas.microsoft.com/office/powerpoint/2010/main" val="9789285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p:cNvSpPr>
            <a:spLocks noGrp="1" noRot="1" noChangeAspect="1" noTextEdit="1"/>
          </p:cNvSpPr>
          <p:nvPr>
            <p:ph type="sldImg"/>
          </p:nvPr>
        </p:nvSpPr>
        <p:spPr bwMode="auto">
          <a:noFill/>
          <a:ln>
            <a:solidFill>
              <a:srgbClr val="000000"/>
            </a:solidFill>
            <a:miter lim="800000"/>
            <a:headEnd/>
            <a:tailEnd/>
          </a:ln>
        </p:spPr>
      </p:sp>
      <p:sp>
        <p:nvSpPr>
          <p:cNvPr id="89091"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dirty="0"/>
          </a:p>
        </p:txBody>
      </p:sp>
      <p:sp>
        <p:nvSpPr>
          <p:cNvPr id="89092"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3174DB5-69FE-41AB-A514-53880BF19728}" type="slidenum">
              <a:rPr lang="zh-CN" altLang="en-US">
                <a:solidFill>
                  <a:srgbClr val="000000"/>
                </a:solidFill>
              </a:rPr>
              <a:pPr/>
              <a:t>30</a:t>
            </a:fld>
            <a:endParaRPr lang="zh-CN" altLang="en-US">
              <a:solidFill>
                <a:srgbClr val="000000"/>
              </a:solidFill>
            </a:endParaRPr>
          </a:p>
        </p:txBody>
      </p:sp>
    </p:spTree>
    <p:extLst>
      <p:ext uri="{BB962C8B-B14F-4D97-AF65-F5344CB8AC3E}">
        <p14:creationId xmlns:p14="http://schemas.microsoft.com/office/powerpoint/2010/main" val="1488448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7B5C31-B686-217B-A600-C50D0831319F}"/>
            </a:ext>
          </a:extLst>
        </p:cNvPr>
        <p:cNvGrpSpPr/>
        <p:nvPr/>
      </p:nvGrpSpPr>
      <p:grpSpPr>
        <a:xfrm>
          <a:off x="0" y="0"/>
          <a:ext cx="0" cy="0"/>
          <a:chOff x="0" y="0"/>
          <a:chExt cx="0" cy="0"/>
        </a:xfrm>
      </p:grpSpPr>
      <p:sp>
        <p:nvSpPr>
          <p:cNvPr id="89090" name="幻灯片图像占位符 1">
            <a:extLst>
              <a:ext uri="{FF2B5EF4-FFF2-40B4-BE49-F238E27FC236}">
                <a16:creationId xmlns:a16="http://schemas.microsoft.com/office/drawing/2014/main" id="{044C25E8-5E1C-6E17-858C-1B292C98E423}"/>
              </a:ext>
            </a:extLst>
          </p:cNvPr>
          <p:cNvSpPr>
            <a:spLocks noGrp="1" noRot="1" noChangeAspect="1" noTextEdit="1"/>
          </p:cNvSpPr>
          <p:nvPr>
            <p:ph type="sldImg"/>
          </p:nvPr>
        </p:nvSpPr>
        <p:spPr bwMode="auto">
          <a:noFill/>
          <a:ln>
            <a:solidFill>
              <a:srgbClr val="000000"/>
            </a:solidFill>
            <a:miter lim="800000"/>
            <a:headEnd/>
            <a:tailEnd/>
          </a:ln>
        </p:spPr>
      </p:sp>
      <p:sp>
        <p:nvSpPr>
          <p:cNvPr id="89091" name="备注占位符 2">
            <a:extLst>
              <a:ext uri="{FF2B5EF4-FFF2-40B4-BE49-F238E27FC236}">
                <a16:creationId xmlns:a16="http://schemas.microsoft.com/office/drawing/2014/main" id="{AF9C1183-63F5-2128-C89D-C86F6FAEAF64}"/>
              </a:ext>
            </a:extLst>
          </p:cNvPr>
          <p:cNvSpPr>
            <a:spLocks noGrp="1"/>
          </p:cNvSpPr>
          <p:nvPr>
            <p:ph type="body" idx="1"/>
          </p:nvPr>
        </p:nvSpPr>
        <p:spPr bwMode="auto">
          <a:noFill/>
        </p:spPr>
        <p:txBody>
          <a:bodyPr wrap="square" numCol="1" anchor="t" anchorCtr="0" compatLnSpc="1">
            <a:prstTxWarp prst="textNoShape">
              <a:avLst/>
            </a:prstTxWarp>
          </a:bodyPr>
          <a:lstStyle/>
          <a:p>
            <a:endParaRPr lang="zh-CN" altLang="en-US" dirty="0"/>
          </a:p>
        </p:txBody>
      </p:sp>
      <p:sp>
        <p:nvSpPr>
          <p:cNvPr id="89092" name="灯片编号占位符 3">
            <a:extLst>
              <a:ext uri="{FF2B5EF4-FFF2-40B4-BE49-F238E27FC236}">
                <a16:creationId xmlns:a16="http://schemas.microsoft.com/office/drawing/2014/main" id="{80F0F1BC-92A8-3E92-9CB6-E895E461FE43}"/>
              </a:ext>
            </a:extLst>
          </p:cNvPr>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3174DB5-69FE-41AB-A514-53880BF19728}" type="slidenum">
              <a:rPr lang="zh-CN" altLang="en-US">
                <a:solidFill>
                  <a:srgbClr val="000000"/>
                </a:solidFill>
              </a:rPr>
              <a:pPr/>
              <a:t>4</a:t>
            </a:fld>
            <a:endParaRPr lang="zh-CN" altLang="en-US">
              <a:solidFill>
                <a:srgbClr val="000000"/>
              </a:solidFill>
            </a:endParaRPr>
          </a:p>
        </p:txBody>
      </p:sp>
    </p:spTree>
    <p:extLst>
      <p:ext uri="{BB962C8B-B14F-4D97-AF65-F5344CB8AC3E}">
        <p14:creationId xmlns:p14="http://schemas.microsoft.com/office/powerpoint/2010/main" val="18031919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p:cNvSpPr>
            <a:spLocks noGrp="1" noRot="1" noChangeAspect="1" noTextEdit="1"/>
          </p:cNvSpPr>
          <p:nvPr>
            <p:ph type="sldImg"/>
          </p:nvPr>
        </p:nvSpPr>
        <p:spPr bwMode="auto">
          <a:noFill/>
          <a:ln>
            <a:solidFill>
              <a:srgbClr val="000000"/>
            </a:solidFill>
            <a:miter lim="800000"/>
            <a:headEnd/>
            <a:tailEnd/>
          </a:ln>
        </p:spPr>
      </p:sp>
      <p:sp>
        <p:nvSpPr>
          <p:cNvPr id="89091"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a:p>
        </p:txBody>
      </p:sp>
      <p:sp>
        <p:nvSpPr>
          <p:cNvPr id="89092"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3174DB5-69FE-41AB-A514-53880BF19728}" type="slidenum">
              <a:rPr lang="zh-CN" altLang="en-US">
                <a:solidFill>
                  <a:srgbClr val="000000"/>
                </a:solidFill>
              </a:rPr>
              <a:pPr/>
              <a:t>31</a:t>
            </a:fld>
            <a:endParaRPr lang="zh-CN" altLang="en-US">
              <a:solidFill>
                <a:srgbClr val="000000"/>
              </a:solidFill>
            </a:endParaRPr>
          </a:p>
        </p:txBody>
      </p:sp>
    </p:spTree>
    <p:extLst>
      <p:ext uri="{BB962C8B-B14F-4D97-AF65-F5344CB8AC3E}">
        <p14:creationId xmlns:p14="http://schemas.microsoft.com/office/powerpoint/2010/main" val="3641969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D5113-FB65-3138-E32F-FC7C6D7EB0FA}"/>
            </a:ext>
          </a:extLst>
        </p:cNvPr>
        <p:cNvGrpSpPr/>
        <p:nvPr/>
      </p:nvGrpSpPr>
      <p:grpSpPr>
        <a:xfrm>
          <a:off x="0" y="0"/>
          <a:ext cx="0" cy="0"/>
          <a:chOff x="0" y="0"/>
          <a:chExt cx="0" cy="0"/>
        </a:xfrm>
      </p:grpSpPr>
      <p:sp>
        <p:nvSpPr>
          <p:cNvPr id="89090" name="幻灯片图像占位符 1">
            <a:extLst>
              <a:ext uri="{FF2B5EF4-FFF2-40B4-BE49-F238E27FC236}">
                <a16:creationId xmlns:a16="http://schemas.microsoft.com/office/drawing/2014/main" id="{738C0BC5-937D-FD20-E663-D9DC4418FEF8}"/>
              </a:ext>
            </a:extLst>
          </p:cNvPr>
          <p:cNvSpPr>
            <a:spLocks noGrp="1" noRot="1" noChangeAspect="1" noTextEdit="1"/>
          </p:cNvSpPr>
          <p:nvPr>
            <p:ph type="sldImg"/>
          </p:nvPr>
        </p:nvSpPr>
        <p:spPr bwMode="auto">
          <a:noFill/>
          <a:ln>
            <a:solidFill>
              <a:srgbClr val="000000"/>
            </a:solidFill>
            <a:miter lim="800000"/>
            <a:headEnd/>
            <a:tailEnd/>
          </a:ln>
        </p:spPr>
      </p:sp>
      <p:sp>
        <p:nvSpPr>
          <p:cNvPr id="89091" name="备注占位符 2">
            <a:extLst>
              <a:ext uri="{FF2B5EF4-FFF2-40B4-BE49-F238E27FC236}">
                <a16:creationId xmlns:a16="http://schemas.microsoft.com/office/drawing/2014/main" id="{BE699F7A-9399-D0E3-0806-F5AC498365EA}"/>
              </a:ext>
            </a:extLst>
          </p:cNvPr>
          <p:cNvSpPr>
            <a:spLocks noGrp="1"/>
          </p:cNvSpPr>
          <p:nvPr>
            <p:ph type="body" idx="1"/>
          </p:nvPr>
        </p:nvSpPr>
        <p:spPr bwMode="auto">
          <a:noFill/>
        </p:spPr>
        <p:txBody>
          <a:bodyPr wrap="square" numCol="1" anchor="t" anchorCtr="0" compatLnSpc="1">
            <a:prstTxWarp prst="textNoShape">
              <a:avLst/>
            </a:prstTxWarp>
          </a:bodyPr>
          <a:lstStyle/>
          <a:p>
            <a:endParaRPr lang="zh-CN" altLang="en-US" dirty="0"/>
          </a:p>
        </p:txBody>
      </p:sp>
      <p:sp>
        <p:nvSpPr>
          <p:cNvPr id="89092" name="灯片编号占位符 3">
            <a:extLst>
              <a:ext uri="{FF2B5EF4-FFF2-40B4-BE49-F238E27FC236}">
                <a16:creationId xmlns:a16="http://schemas.microsoft.com/office/drawing/2014/main" id="{F9F07A4D-9499-4288-85CF-855229CF00CD}"/>
              </a:ext>
            </a:extLst>
          </p:cNvPr>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3174DB5-69FE-41AB-A514-53880BF19728}" type="slidenum">
              <a:rPr lang="zh-CN" altLang="en-US">
                <a:solidFill>
                  <a:srgbClr val="000000"/>
                </a:solidFill>
              </a:rPr>
              <a:pPr/>
              <a:t>5</a:t>
            </a:fld>
            <a:endParaRPr lang="zh-CN" altLang="en-US">
              <a:solidFill>
                <a:srgbClr val="000000"/>
              </a:solidFill>
            </a:endParaRPr>
          </a:p>
        </p:txBody>
      </p:sp>
    </p:spTree>
    <p:extLst>
      <p:ext uri="{BB962C8B-B14F-4D97-AF65-F5344CB8AC3E}">
        <p14:creationId xmlns:p14="http://schemas.microsoft.com/office/powerpoint/2010/main" val="2769288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p:cNvSpPr>
            <a:spLocks noGrp="1" noRot="1" noChangeAspect="1" noTextEdit="1"/>
          </p:cNvSpPr>
          <p:nvPr>
            <p:ph type="sldImg"/>
          </p:nvPr>
        </p:nvSpPr>
        <p:spPr bwMode="auto">
          <a:noFill/>
          <a:ln>
            <a:solidFill>
              <a:srgbClr val="000000"/>
            </a:solidFill>
            <a:miter lim="800000"/>
            <a:headEnd/>
            <a:tailEnd/>
          </a:ln>
        </p:spPr>
      </p:sp>
      <p:sp>
        <p:nvSpPr>
          <p:cNvPr id="89091"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a:p>
        </p:txBody>
      </p:sp>
      <p:sp>
        <p:nvSpPr>
          <p:cNvPr id="89092"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3174DB5-69FE-41AB-A514-53880BF19728}" type="slidenum">
              <a:rPr lang="zh-CN" altLang="en-US">
                <a:solidFill>
                  <a:srgbClr val="000000"/>
                </a:solidFill>
              </a:rPr>
              <a:pPr/>
              <a:t>6</a:t>
            </a:fld>
            <a:endParaRPr lang="zh-CN" altLang="en-US">
              <a:solidFill>
                <a:srgbClr val="000000"/>
              </a:solidFill>
            </a:endParaRPr>
          </a:p>
        </p:txBody>
      </p:sp>
    </p:spTree>
    <p:extLst>
      <p:ext uri="{BB962C8B-B14F-4D97-AF65-F5344CB8AC3E}">
        <p14:creationId xmlns:p14="http://schemas.microsoft.com/office/powerpoint/2010/main" val="1473611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p:cNvSpPr>
            <a:spLocks noGrp="1" noRot="1" noChangeAspect="1" noTextEdit="1"/>
          </p:cNvSpPr>
          <p:nvPr>
            <p:ph type="sldImg"/>
          </p:nvPr>
        </p:nvSpPr>
        <p:spPr bwMode="auto">
          <a:noFill/>
          <a:ln>
            <a:solidFill>
              <a:srgbClr val="000000"/>
            </a:solidFill>
            <a:miter lim="800000"/>
            <a:headEnd/>
            <a:tailEnd/>
          </a:ln>
        </p:spPr>
      </p:sp>
      <p:sp>
        <p:nvSpPr>
          <p:cNvPr id="89091"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a:p>
        </p:txBody>
      </p:sp>
      <p:sp>
        <p:nvSpPr>
          <p:cNvPr id="89092"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3174DB5-69FE-41AB-A514-53880BF19728}" type="slidenum">
              <a:rPr lang="zh-CN" altLang="en-US">
                <a:solidFill>
                  <a:srgbClr val="000000"/>
                </a:solidFill>
              </a:rPr>
              <a:pPr/>
              <a:t>7</a:t>
            </a:fld>
            <a:endParaRPr lang="zh-CN" altLang="en-US">
              <a:solidFill>
                <a:srgbClr val="000000"/>
              </a:solidFill>
            </a:endParaRPr>
          </a:p>
        </p:txBody>
      </p:sp>
    </p:spTree>
    <p:extLst>
      <p:ext uri="{BB962C8B-B14F-4D97-AF65-F5344CB8AC3E}">
        <p14:creationId xmlns:p14="http://schemas.microsoft.com/office/powerpoint/2010/main" val="2507614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ED5D1-48E4-CE03-E384-FEC6F8597DF9}"/>
            </a:ext>
          </a:extLst>
        </p:cNvPr>
        <p:cNvGrpSpPr/>
        <p:nvPr/>
      </p:nvGrpSpPr>
      <p:grpSpPr>
        <a:xfrm>
          <a:off x="0" y="0"/>
          <a:ext cx="0" cy="0"/>
          <a:chOff x="0" y="0"/>
          <a:chExt cx="0" cy="0"/>
        </a:xfrm>
      </p:grpSpPr>
      <p:sp>
        <p:nvSpPr>
          <p:cNvPr id="89090" name="幻灯片图像占位符 1">
            <a:extLst>
              <a:ext uri="{FF2B5EF4-FFF2-40B4-BE49-F238E27FC236}">
                <a16:creationId xmlns:a16="http://schemas.microsoft.com/office/drawing/2014/main" id="{21B85017-F296-D502-015A-0321E97CE76D}"/>
              </a:ext>
            </a:extLst>
          </p:cNvPr>
          <p:cNvSpPr>
            <a:spLocks noGrp="1" noRot="1" noChangeAspect="1" noTextEdit="1"/>
          </p:cNvSpPr>
          <p:nvPr>
            <p:ph type="sldImg"/>
          </p:nvPr>
        </p:nvSpPr>
        <p:spPr bwMode="auto">
          <a:noFill/>
          <a:ln>
            <a:solidFill>
              <a:srgbClr val="000000"/>
            </a:solidFill>
            <a:miter lim="800000"/>
            <a:headEnd/>
            <a:tailEnd/>
          </a:ln>
        </p:spPr>
      </p:sp>
      <p:sp>
        <p:nvSpPr>
          <p:cNvPr id="89091" name="备注占位符 2">
            <a:extLst>
              <a:ext uri="{FF2B5EF4-FFF2-40B4-BE49-F238E27FC236}">
                <a16:creationId xmlns:a16="http://schemas.microsoft.com/office/drawing/2014/main" id="{C4E546A7-E617-565E-8C2F-FF1489930CE0}"/>
              </a:ext>
            </a:extLst>
          </p:cNvPr>
          <p:cNvSpPr>
            <a:spLocks noGrp="1"/>
          </p:cNvSpPr>
          <p:nvPr>
            <p:ph type="body" idx="1"/>
          </p:nvPr>
        </p:nvSpPr>
        <p:spPr bwMode="auto">
          <a:noFill/>
        </p:spPr>
        <p:txBody>
          <a:bodyPr wrap="square" numCol="1" anchor="t" anchorCtr="0" compatLnSpc="1">
            <a:prstTxWarp prst="textNoShape">
              <a:avLst/>
            </a:prstTxWarp>
          </a:bodyPr>
          <a:lstStyle/>
          <a:p>
            <a:endParaRPr lang="zh-CN" altLang="en-US"/>
          </a:p>
        </p:txBody>
      </p:sp>
      <p:sp>
        <p:nvSpPr>
          <p:cNvPr id="89092" name="灯片编号占位符 3">
            <a:extLst>
              <a:ext uri="{FF2B5EF4-FFF2-40B4-BE49-F238E27FC236}">
                <a16:creationId xmlns:a16="http://schemas.microsoft.com/office/drawing/2014/main" id="{27AB3837-3DA8-CE2E-4C72-1563BE9CF08E}"/>
              </a:ext>
            </a:extLst>
          </p:cNvPr>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3174DB5-69FE-41AB-A514-53880BF19728}" type="slidenum">
              <a:rPr lang="zh-CN" altLang="en-US">
                <a:solidFill>
                  <a:srgbClr val="000000"/>
                </a:solidFill>
              </a:rPr>
              <a:pPr/>
              <a:t>8</a:t>
            </a:fld>
            <a:endParaRPr lang="zh-CN" altLang="en-US">
              <a:solidFill>
                <a:srgbClr val="000000"/>
              </a:solidFill>
            </a:endParaRPr>
          </a:p>
        </p:txBody>
      </p:sp>
    </p:spTree>
    <p:extLst>
      <p:ext uri="{BB962C8B-B14F-4D97-AF65-F5344CB8AC3E}">
        <p14:creationId xmlns:p14="http://schemas.microsoft.com/office/powerpoint/2010/main" val="1092065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208ED-74CD-581F-ABFB-37E09856D4FB}"/>
            </a:ext>
          </a:extLst>
        </p:cNvPr>
        <p:cNvGrpSpPr/>
        <p:nvPr/>
      </p:nvGrpSpPr>
      <p:grpSpPr>
        <a:xfrm>
          <a:off x="0" y="0"/>
          <a:ext cx="0" cy="0"/>
          <a:chOff x="0" y="0"/>
          <a:chExt cx="0" cy="0"/>
        </a:xfrm>
      </p:grpSpPr>
      <p:sp>
        <p:nvSpPr>
          <p:cNvPr id="89090" name="幻灯片图像占位符 1">
            <a:extLst>
              <a:ext uri="{FF2B5EF4-FFF2-40B4-BE49-F238E27FC236}">
                <a16:creationId xmlns:a16="http://schemas.microsoft.com/office/drawing/2014/main" id="{9968004D-A642-3240-6808-CE7E629F2B93}"/>
              </a:ext>
            </a:extLst>
          </p:cNvPr>
          <p:cNvSpPr>
            <a:spLocks noGrp="1" noRot="1" noChangeAspect="1" noTextEdit="1"/>
          </p:cNvSpPr>
          <p:nvPr>
            <p:ph type="sldImg"/>
          </p:nvPr>
        </p:nvSpPr>
        <p:spPr bwMode="auto">
          <a:noFill/>
          <a:ln>
            <a:solidFill>
              <a:srgbClr val="000000"/>
            </a:solidFill>
            <a:miter lim="800000"/>
            <a:headEnd/>
            <a:tailEnd/>
          </a:ln>
        </p:spPr>
      </p:sp>
      <p:sp>
        <p:nvSpPr>
          <p:cNvPr id="89091" name="备注占位符 2">
            <a:extLst>
              <a:ext uri="{FF2B5EF4-FFF2-40B4-BE49-F238E27FC236}">
                <a16:creationId xmlns:a16="http://schemas.microsoft.com/office/drawing/2014/main" id="{09F585E7-DDE4-F22A-7CC8-4B431EA60C7F}"/>
              </a:ext>
            </a:extLst>
          </p:cNvPr>
          <p:cNvSpPr>
            <a:spLocks noGrp="1"/>
          </p:cNvSpPr>
          <p:nvPr>
            <p:ph type="body" idx="1"/>
          </p:nvPr>
        </p:nvSpPr>
        <p:spPr bwMode="auto">
          <a:noFill/>
        </p:spPr>
        <p:txBody>
          <a:bodyPr wrap="square" numCol="1" anchor="t" anchorCtr="0" compatLnSpc="1">
            <a:prstTxWarp prst="textNoShape">
              <a:avLst/>
            </a:prstTxWarp>
          </a:bodyPr>
          <a:lstStyle/>
          <a:p>
            <a:endParaRPr lang="zh-CN" altLang="en-US"/>
          </a:p>
        </p:txBody>
      </p:sp>
      <p:sp>
        <p:nvSpPr>
          <p:cNvPr id="89092" name="灯片编号占位符 3">
            <a:extLst>
              <a:ext uri="{FF2B5EF4-FFF2-40B4-BE49-F238E27FC236}">
                <a16:creationId xmlns:a16="http://schemas.microsoft.com/office/drawing/2014/main" id="{C5FE1F8E-9007-2261-C1BD-111B3C28CE57}"/>
              </a:ext>
            </a:extLst>
          </p:cNvPr>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3174DB5-69FE-41AB-A514-53880BF19728}" type="slidenum">
              <a:rPr lang="zh-CN" altLang="en-US">
                <a:solidFill>
                  <a:srgbClr val="000000"/>
                </a:solidFill>
              </a:rPr>
              <a:pPr/>
              <a:t>9</a:t>
            </a:fld>
            <a:endParaRPr lang="zh-CN" altLang="en-US">
              <a:solidFill>
                <a:srgbClr val="000000"/>
              </a:solidFill>
            </a:endParaRPr>
          </a:p>
        </p:txBody>
      </p:sp>
    </p:spTree>
    <p:extLst>
      <p:ext uri="{BB962C8B-B14F-4D97-AF65-F5344CB8AC3E}">
        <p14:creationId xmlns:p14="http://schemas.microsoft.com/office/powerpoint/2010/main" val="1644572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B4906-B174-ABF2-D4AF-4DEF89B2C4F5}"/>
            </a:ext>
          </a:extLst>
        </p:cNvPr>
        <p:cNvGrpSpPr/>
        <p:nvPr/>
      </p:nvGrpSpPr>
      <p:grpSpPr>
        <a:xfrm>
          <a:off x="0" y="0"/>
          <a:ext cx="0" cy="0"/>
          <a:chOff x="0" y="0"/>
          <a:chExt cx="0" cy="0"/>
        </a:xfrm>
      </p:grpSpPr>
      <p:sp>
        <p:nvSpPr>
          <p:cNvPr id="89090" name="幻灯片图像占位符 1">
            <a:extLst>
              <a:ext uri="{FF2B5EF4-FFF2-40B4-BE49-F238E27FC236}">
                <a16:creationId xmlns:a16="http://schemas.microsoft.com/office/drawing/2014/main" id="{1CA851BC-7EB3-DC33-6CE8-56099547B33A}"/>
              </a:ext>
            </a:extLst>
          </p:cNvPr>
          <p:cNvSpPr>
            <a:spLocks noGrp="1" noRot="1" noChangeAspect="1" noTextEdit="1"/>
          </p:cNvSpPr>
          <p:nvPr>
            <p:ph type="sldImg"/>
          </p:nvPr>
        </p:nvSpPr>
        <p:spPr bwMode="auto">
          <a:noFill/>
          <a:ln>
            <a:solidFill>
              <a:srgbClr val="000000"/>
            </a:solidFill>
            <a:miter lim="800000"/>
            <a:headEnd/>
            <a:tailEnd/>
          </a:ln>
        </p:spPr>
      </p:sp>
      <p:sp>
        <p:nvSpPr>
          <p:cNvPr id="89091" name="备注占位符 2">
            <a:extLst>
              <a:ext uri="{FF2B5EF4-FFF2-40B4-BE49-F238E27FC236}">
                <a16:creationId xmlns:a16="http://schemas.microsoft.com/office/drawing/2014/main" id="{7466BA0A-EE3B-C0C7-C670-919142B852A5}"/>
              </a:ext>
            </a:extLst>
          </p:cNvPr>
          <p:cNvSpPr>
            <a:spLocks noGrp="1"/>
          </p:cNvSpPr>
          <p:nvPr>
            <p:ph type="body" idx="1"/>
          </p:nvPr>
        </p:nvSpPr>
        <p:spPr bwMode="auto">
          <a:noFill/>
        </p:spPr>
        <p:txBody>
          <a:bodyPr wrap="square" numCol="1" anchor="t" anchorCtr="0" compatLnSpc="1">
            <a:prstTxWarp prst="textNoShape">
              <a:avLst/>
            </a:prstTxWarp>
          </a:bodyPr>
          <a:lstStyle/>
          <a:p>
            <a:endParaRPr lang="zh-CN" altLang="en-US"/>
          </a:p>
        </p:txBody>
      </p:sp>
      <p:sp>
        <p:nvSpPr>
          <p:cNvPr id="89092" name="灯片编号占位符 3">
            <a:extLst>
              <a:ext uri="{FF2B5EF4-FFF2-40B4-BE49-F238E27FC236}">
                <a16:creationId xmlns:a16="http://schemas.microsoft.com/office/drawing/2014/main" id="{47D5F0CE-809C-9929-03DD-CFCD1EA53256}"/>
              </a:ext>
            </a:extLst>
          </p:cNvPr>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3174DB5-69FE-41AB-A514-53880BF19728}" type="slidenum">
              <a:rPr lang="zh-CN" altLang="en-US">
                <a:solidFill>
                  <a:srgbClr val="000000"/>
                </a:solidFill>
              </a:rPr>
              <a:pPr/>
              <a:t>10</a:t>
            </a:fld>
            <a:endParaRPr lang="zh-CN" altLang="en-US">
              <a:solidFill>
                <a:srgbClr val="000000"/>
              </a:solidFill>
            </a:endParaRPr>
          </a:p>
        </p:txBody>
      </p:sp>
    </p:spTree>
    <p:extLst>
      <p:ext uri="{BB962C8B-B14F-4D97-AF65-F5344CB8AC3E}">
        <p14:creationId xmlns:p14="http://schemas.microsoft.com/office/powerpoint/2010/main" val="45489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5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6927" indent="0" algn="ctr">
              <a:buNone/>
              <a:defRPr/>
            </a:lvl2pPr>
            <a:lvl3pPr marL="913878" indent="0" algn="ctr">
              <a:buNone/>
              <a:defRPr/>
            </a:lvl3pPr>
            <a:lvl4pPr marL="1370818" indent="0" algn="ctr">
              <a:buNone/>
              <a:defRPr/>
            </a:lvl4pPr>
            <a:lvl5pPr marL="1827757" indent="0" algn="ctr">
              <a:buNone/>
              <a:defRPr/>
            </a:lvl5pPr>
            <a:lvl6pPr marL="2284710" indent="0" algn="ctr">
              <a:buNone/>
              <a:defRPr/>
            </a:lvl6pPr>
            <a:lvl7pPr marL="2741634" indent="0" algn="ctr">
              <a:buNone/>
              <a:defRPr/>
            </a:lvl7pPr>
            <a:lvl8pPr marL="3198560" indent="0" algn="ctr">
              <a:buNone/>
              <a:defRPr/>
            </a:lvl8pPr>
            <a:lvl9pPr marL="3655487"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a:ln/>
        </p:spPr>
        <p:txBody>
          <a:bodyPr/>
          <a:lstStyle>
            <a:lvl1pPr>
              <a:defRPr/>
            </a:lvl1pPr>
          </a:lstStyle>
          <a:p>
            <a:pPr>
              <a:defRPr/>
            </a:pPr>
            <a:fld id="{232A81F1-F503-4685-9B45-E7AFF3C5BF1F}" type="datetimeFigureOut">
              <a:rPr lang="zh-CN" altLang="en-US"/>
              <a:pPr>
                <a:defRPr/>
              </a:pPr>
              <a:t>2025/2/25</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AABEFFC9-CFCC-4E52-BF08-95EF63A46322}" type="slidenum">
              <a:rPr lang="zh-CN" altLang="en-US"/>
              <a:pPr>
                <a:defRPr/>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89987DB7-0B90-4A8C-ADBC-C28FB20E0221}" type="datetimeFigureOut">
              <a:rPr lang="zh-CN" altLang="en-US"/>
              <a:pPr>
                <a:defRPr/>
              </a:pPr>
              <a:t>2025/2/25</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24401FD8-0415-4CC6-9196-4042413DCCF6}"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2" y="365124"/>
            <a:ext cx="2628900" cy="581183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3" y="365124"/>
            <a:ext cx="7734300" cy="581183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8601AB3F-1421-4CDA-B9B9-0C1BB9FAD160}" type="datetimeFigureOut">
              <a:rPr lang="zh-CN" altLang="en-US"/>
              <a:pPr>
                <a:defRPr/>
              </a:pPr>
              <a:t>2025/2/25</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83CA6475-0134-4801-A09B-BAF9F1540530}" type="slidenum">
              <a:rPr lang="zh-CN" altLang="en-US"/>
              <a:pPr>
                <a:defRPr/>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5744578"/>
      </p:ext>
    </p:extLst>
  </p:cSld>
  <p:clrMapOvr>
    <a:masterClrMapping/>
  </p:clrMapOvr>
  <p:transition spd="slow" advTm="5000">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5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6927" indent="0" algn="ctr">
              <a:buNone/>
              <a:defRPr/>
            </a:lvl2pPr>
            <a:lvl3pPr marL="913878" indent="0" algn="ctr">
              <a:buNone/>
              <a:defRPr/>
            </a:lvl3pPr>
            <a:lvl4pPr marL="1370818" indent="0" algn="ctr">
              <a:buNone/>
              <a:defRPr/>
            </a:lvl4pPr>
            <a:lvl5pPr marL="1827757" indent="0" algn="ctr">
              <a:buNone/>
              <a:defRPr/>
            </a:lvl5pPr>
            <a:lvl6pPr marL="2284710" indent="0" algn="ctr">
              <a:buNone/>
              <a:defRPr/>
            </a:lvl6pPr>
            <a:lvl7pPr marL="2741634" indent="0" algn="ctr">
              <a:buNone/>
              <a:defRPr/>
            </a:lvl7pPr>
            <a:lvl8pPr marL="3198560" indent="0" algn="ctr">
              <a:buNone/>
              <a:defRPr/>
            </a:lvl8pPr>
            <a:lvl9pPr marL="3655487" indent="0" algn="ctr">
              <a:buNone/>
              <a:defRPr/>
            </a:lvl9pPr>
          </a:lstStyle>
          <a:p>
            <a:r>
              <a:rPr lang="zh-CN" altLang="en-US"/>
              <a:t>单击此处编辑母版副标题样式</a:t>
            </a:r>
          </a:p>
        </p:txBody>
      </p:sp>
    </p:spTree>
  </p:cSld>
  <p:clrMapOvr>
    <a:masterClrMapping/>
  </p:clrMapOvr>
  <p:transition spd="slow" advClick="0" advTm="3000">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advClick="0" advTm="3000">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6927" indent="0">
              <a:buNone/>
              <a:defRPr sz="1900"/>
            </a:lvl2pPr>
            <a:lvl3pPr marL="913878" indent="0">
              <a:buNone/>
              <a:defRPr sz="1600"/>
            </a:lvl3pPr>
            <a:lvl4pPr marL="1370818" indent="0">
              <a:buNone/>
              <a:defRPr sz="1500"/>
            </a:lvl4pPr>
            <a:lvl5pPr marL="1827757" indent="0">
              <a:buNone/>
              <a:defRPr sz="1500"/>
            </a:lvl5pPr>
            <a:lvl6pPr marL="2284710" indent="0">
              <a:buNone/>
              <a:defRPr sz="1500"/>
            </a:lvl6pPr>
            <a:lvl7pPr marL="2741634" indent="0">
              <a:buNone/>
              <a:defRPr sz="1500"/>
            </a:lvl7pPr>
            <a:lvl8pPr marL="3198560" indent="0">
              <a:buNone/>
              <a:defRPr sz="1500"/>
            </a:lvl8pPr>
            <a:lvl9pPr marL="3655487" indent="0">
              <a:buNone/>
              <a:defRPr sz="1500"/>
            </a:lvl9pPr>
          </a:lstStyle>
          <a:p>
            <a:pPr lvl="0"/>
            <a:r>
              <a:rPr lang="zh-CN" altLang="en-US"/>
              <a:t>单击此处编辑母版文本样式</a:t>
            </a:r>
          </a:p>
        </p:txBody>
      </p:sp>
    </p:spTree>
  </p:cSld>
  <p:clrMapOvr>
    <a:masterClrMapping/>
  </p:clrMapOvr>
  <p:transition spd="slow" advClick="0" advTm="3000">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4"/>
            <a:ext cx="5181600" cy="4351339"/>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4"/>
            <a:ext cx="5181600" cy="4351339"/>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advClick="0" advTm="3000">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2" y="1535113"/>
            <a:ext cx="5386388" cy="639763"/>
          </a:xfrm>
        </p:spPr>
        <p:txBody>
          <a:bodyPr anchor="b"/>
          <a:lstStyle>
            <a:lvl1pPr marL="0" indent="0">
              <a:buNone/>
              <a:defRPr sz="2400" b="1"/>
            </a:lvl1pPr>
            <a:lvl2pPr marL="456927" indent="0">
              <a:buNone/>
              <a:defRPr sz="2000" b="1"/>
            </a:lvl2pPr>
            <a:lvl3pPr marL="913878" indent="0">
              <a:buNone/>
              <a:defRPr sz="1900" b="1"/>
            </a:lvl3pPr>
            <a:lvl4pPr marL="1370818" indent="0">
              <a:buNone/>
              <a:defRPr sz="1600" b="1"/>
            </a:lvl4pPr>
            <a:lvl5pPr marL="1827757" indent="0">
              <a:buNone/>
              <a:defRPr sz="1600" b="1"/>
            </a:lvl5pPr>
            <a:lvl6pPr marL="2284710" indent="0">
              <a:buNone/>
              <a:defRPr sz="1600" b="1"/>
            </a:lvl6pPr>
            <a:lvl7pPr marL="2741634" indent="0">
              <a:buNone/>
              <a:defRPr sz="1600" b="1"/>
            </a:lvl7pPr>
            <a:lvl8pPr marL="3198560" indent="0">
              <a:buNone/>
              <a:defRPr sz="1600" b="1"/>
            </a:lvl8pPr>
            <a:lvl9pPr marL="3655487"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2" y="2174875"/>
            <a:ext cx="53863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7" y="1535113"/>
            <a:ext cx="5389563" cy="639763"/>
          </a:xfrm>
        </p:spPr>
        <p:txBody>
          <a:bodyPr anchor="b"/>
          <a:lstStyle>
            <a:lvl1pPr marL="0" indent="0">
              <a:buNone/>
              <a:defRPr sz="2400" b="1"/>
            </a:lvl1pPr>
            <a:lvl2pPr marL="456927" indent="0">
              <a:buNone/>
              <a:defRPr sz="2000" b="1"/>
            </a:lvl2pPr>
            <a:lvl3pPr marL="913878" indent="0">
              <a:buNone/>
              <a:defRPr sz="1900" b="1"/>
            </a:lvl3pPr>
            <a:lvl4pPr marL="1370818" indent="0">
              <a:buNone/>
              <a:defRPr sz="1600" b="1"/>
            </a:lvl4pPr>
            <a:lvl5pPr marL="1827757" indent="0">
              <a:buNone/>
              <a:defRPr sz="1600" b="1"/>
            </a:lvl5pPr>
            <a:lvl6pPr marL="2284710" indent="0">
              <a:buNone/>
              <a:defRPr sz="1600" b="1"/>
            </a:lvl6pPr>
            <a:lvl7pPr marL="2741634" indent="0">
              <a:buNone/>
              <a:defRPr sz="1600" b="1"/>
            </a:lvl7pPr>
            <a:lvl8pPr marL="3198560" indent="0">
              <a:buNone/>
              <a:defRPr sz="1600" b="1"/>
            </a:lvl8pPr>
            <a:lvl9pPr marL="3655487"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7" y="2174875"/>
            <a:ext cx="5389563"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advClick="0" advTm="3000">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transition spd="slow" advClick="0" advTm="3000">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advClick="0" advTm="300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F48E924A-F52A-46BD-B3BA-81881CE79F10}" type="datetimeFigureOut">
              <a:rPr lang="zh-CN" altLang="en-US"/>
              <a:pPr>
                <a:defRPr/>
              </a:pPr>
              <a:t>2025/2/25</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05073381-F54E-4019-BF08-F3152F92E023}" type="slidenum">
              <a:rPr lang="zh-CN" altLang="en-US"/>
              <a:pPr>
                <a:defRPr/>
              </a:pPr>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49"/>
            <a:ext cx="4011613" cy="1162051"/>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7" y="273063"/>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4"/>
            <a:ext cx="4011613" cy="4691063"/>
          </a:xfrm>
        </p:spPr>
        <p:txBody>
          <a:bodyPr/>
          <a:lstStyle>
            <a:lvl1pPr marL="0" indent="0">
              <a:buNone/>
              <a:defRPr sz="1500"/>
            </a:lvl1pPr>
            <a:lvl2pPr marL="456927" indent="0">
              <a:buNone/>
              <a:defRPr sz="1200"/>
            </a:lvl2pPr>
            <a:lvl3pPr marL="913878" indent="0">
              <a:buNone/>
              <a:defRPr sz="1100"/>
            </a:lvl3pPr>
            <a:lvl4pPr marL="1370818" indent="0">
              <a:buNone/>
              <a:defRPr sz="900"/>
            </a:lvl4pPr>
            <a:lvl5pPr marL="1827757" indent="0">
              <a:buNone/>
              <a:defRPr sz="900"/>
            </a:lvl5pPr>
            <a:lvl6pPr marL="2284710" indent="0">
              <a:buNone/>
              <a:defRPr sz="900"/>
            </a:lvl6pPr>
            <a:lvl7pPr marL="2741634" indent="0">
              <a:buNone/>
              <a:defRPr sz="900"/>
            </a:lvl7pPr>
            <a:lvl8pPr marL="3198560" indent="0">
              <a:buNone/>
              <a:defRPr sz="900"/>
            </a:lvl8pPr>
            <a:lvl9pPr marL="3655487" indent="0">
              <a:buNone/>
              <a:defRPr sz="900"/>
            </a:lvl9pPr>
          </a:lstStyle>
          <a:p>
            <a:pPr lvl="0"/>
            <a:r>
              <a:rPr lang="zh-CN" altLang="en-US"/>
              <a:t>单击此处编辑母版文本样式</a:t>
            </a:r>
          </a:p>
        </p:txBody>
      </p:sp>
    </p:spTree>
  </p:cSld>
  <p:clrMapOvr>
    <a:masterClrMapping/>
  </p:clrMapOvr>
  <p:transition spd="slow" advClick="0" advTm="3000">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1"/>
            <a:ext cx="7315200" cy="566739"/>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6927" indent="0">
              <a:buNone/>
              <a:defRPr sz="2800"/>
            </a:lvl2pPr>
            <a:lvl3pPr marL="913878" indent="0">
              <a:buNone/>
              <a:defRPr sz="2400"/>
            </a:lvl3pPr>
            <a:lvl4pPr marL="1370818" indent="0">
              <a:buNone/>
              <a:defRPr sz="2000"/>
            </a:lvl4pPr>
            <a:lvl5pPr marL="1827757" indent="0">
              <a:buNone/>
              <a:defRPr sz="2000"/>
            </a:lvl5pPr>
            <a:lvl6pPr marL="2284710" indent="0">
              <a:buNone/>
              <a:defRPr sz="2000"/>
            </a:lvl6pPr>
            <a:lvl7pPr marL="2741634" indent="0">
              <a:buNone/>
              <a:defRPr sz="2000"/>
            </a:lvl7pPr>
            <a:lvl8pPr marL="3198560" indent="0">
              <a:buNone/>
              <a:defRPr sz="2000"/>
            </a:lvl8pPr>
            <a:lvl9pPr marL="3655487" indent="0">
              <a:buNone/>
              <a:defRPr sz="2000"/>
            </a:lvl9pPr>
          </a:lstStyle>
          <a:p>
            <a:pPr lvl="0"/>
            <a:endParaRPr lang="zh-CN" altLang="en-US" noProof="0"/>
          </a:p>
        </p:txBody>
      </p:sp>
      <p:sp>
        <p:nvSpPr>
          <p:cNvPr id="4" name="文本占位符 3"/>
          <p:cNvSpPr>
            <a:spLocks noGrp="1"/>
          </p:cNvSpPr>
          <p:nvPr>
            <p:ph type="body" sz="half" idx="2"/>
          </p:nvPr>
        </p:nvSpPr>
        <p:spPr>
          <a:xfrm>
            <a:off x="2389188" y="5367367"/>
            <a:ext cx="7315200" cy="804863"/>
          </a:xfrm>
        </p:spPr>
        <p:txBody>
          <a:bodyPr/>
          <a:lstStyle>
            <a:lvl1pPr marL="0" indent="0">
              <a:buNone/>
              <a:defRPr sz="1500"/>
            </a:lvl1pPr>
            <a:lvl2pPr marL="456927" indent="0">
              <a:buNone/>
              <a:defRPr sz="1200"/>
            </a:lvl2pPr>
            <a:lvl3pPr marL="913878" indent="0">
              <a:buNone/>
              <a:defRPr sz="1100"/>
            </a:lvl3pPr>
            <a:lvl4pPr marL="1370818" indent="0">
              <a:buNone/>
              <a:defRPr sz="900"/>
            </a:lvl4pPr>
            <a:lvl5pPr marL="1827757" indent="0">
              <a:buNone/>
              <a:defRPr sz="900"/>
            </a:lvl5pPr>
            <a:lvl6pPr marL="2284710" indent="0">
              <a:buNone/>
              <a:defRPr sz="900"/>
            </a:lvl6pPr>
            <a:lvl7pPr marL="2741634" indent="0">
              <a:buNone/>
              <a:defRPr sz="900"/>
            </a:lvl7pPr>
            <a:lvl8pPr marL="3198560" indent="0">
              <a:buNone/>
              <a:defRPr sz="900"/>
            </a:lvl8pPr>
            <a:lvl9pPr marL="3655487" indent="0">
              <a:buNone/>
              <a:defRPr sz="900"/>
            </a:lvl9pPr>
          </a:lstStyle>
          <a:p>
            <a:pPr lvl="0"/>
            <a:r>
              <a:rPr lang="zh-CN" altLang="en-US"/>
              <a:t>单击此处编辑母版文本样式</a:t>
            </a:r>
          </a:p>
        </p:txBody>
      </p:sp>
    </p:spTree>
  </p:cSld>
  <p:clrMapOvr>
    <a:masterClrMapping/>
  </p:clrMapOvr>
  <p:transition spd="slow" advClick="0" advTm="3000">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advClick="0" advTm="3000">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2" y="365124"/>
            <a:ext cx="2628900" cy="581183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3" y="365124"/>
            <a:ext cx="7734300" cy="581183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slow" advClick="0" advTm="3000">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transition spd="slow" advTm="5000">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6927" indent="0">
              <a:buNone/>
              <a:defRPr sz="1900"/>
            </a:lvl2pPr>
            <a:lvl3pPr marL="913878" indent="0">
              <a:buNone/>
              <a:defRPr sz="1600"/>
            </a:lvl3pPr>
            <a:lvl4pPr marL="1370818" indent="0">
              <a:buNone/>
              <a:defRPr sz="1500"/>
            </a:lvl4pPr>
            <a:lvl5pPr marL="1827757" indent="0">
              <a:buNone/>
              <a:defRPr sz="1500"/>
            </a:lvl5pPr>
            <a:lvl6pPr marL="2284710" indent="0">
              <a:buNone/>
              <a:defRPr sz="1500"/>
            </a:lvl6pPr>
            <a:lvl7pPr marL="2741634" indent="0">
              <a:buNone/>
              <a:defRPr sz="1500"/>
            </a:lvl7pPr>
            <a:lvl8pPr marL="3198560" indent="0">
              <a:buNone/>
              <a:defRPr sz="1500"/>
            </a:lvl8pPr>
            <a:lvl9pPr marL="3655487" indent="0">
              <a:buNone/>
              <a:defRPr sz="1500"/>
            </a:lvl9pPr>
          </a:lstStyle>
          <a:p>
            <a:pPr lvl="0"/>
            <a:r>
              <a:rPr lang="zh-CN" altLang="en-US"/>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8B2C94E1-29DC-450D-A4B7-4140DC418D1B}" type="datetimeFigureOut">
              <a:rPr lang="zh-CN" altLang="en-US"/>
              <a:pPr>
                <a:defRPr/>
              </a:pPr>
              <a:t>2025/2/25</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D4F523F4-9036-4A62-A1B5-1422C3AB6737}"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4"/>
            <a:ext cx="5181600" cy="4351339"/>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4"/>
            <a:ext cx="5181600" cy="4351339"/>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a:ln/>
        </p:spPr>
        <p:txBody>
          <a:bodyPr/>
          <a:lstStyle>
            <a:lvl1pPr>
              <a:defRPr/>
            </a:lvl1pPr>
          </a:lstStyle>
          <a:p>
            <a:pPr>
              <a:defRPr/>
            </a:pPr>
            <a:fld id="{5D3F13A7-8BC7-4787-BCDC-395755743284}" type="datetimeFigureOut">
              <a:rPr lang="zh-CN" altLang="en-US"/>
              <a:pPr>
                <a:defRPr/>
              </a:pPr>
              <a:t>2025/2/25</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7C16CFB3-AA02-4911-84DF-9EF2BD5A6E84}"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2" y="1535113"/>
            <a:ext cx="5386388" cy="639763"/>
          </a:xfrm>
        </p:spPr>
        <p:txBody>
          <a:bodyPr anchor="b"/>
          <a:lstStyle>
            <a:lvl1pPr marL="0" indent="0">
              <a:buNone/>
              <a:defRPr sz="2400" b="1"/>
            </a:lvl1pPr>
            <a:lvl2pPr marL="456927" indent="0">
              <a:buNone/>
              <a:defRPr sz="2000" b="1"/>
            </a:lvl2pPr>
            <a:lvl3pPr marL="913878" indent="0">
              <a:buNone/>
              <a:defRPr sz="1900" b="1"/>
            </a:lvl3pPr>
            <a:lvl4pPr marL="1370818" indent="0">
              <a:buNone/>
              <a:defRPr sz="1600" b="1"/>
            </a:lvl4pPr>
            <a:lvl5pPr marL="1827757" indent="0">
              <a:buNone/>
              <a:defRPr sz="1600" b="1"/>
            </a:lvl5pPr>
            <a:lvl6pPr marL="2284710" indent="0">
              <a:buNone/>
              <a:defRPr sz="1600" b="1"/>
            </a:lvl6pPr>
            <a:lvl7pPr marL="2741634" indent="0">
              <a:buNone/>
              <a:defRPr sz="1600" b="1"/>
            </a:lvl7pPr>
            <a:lvl8pPr marL="3198560" indent="0">
              <a:buNone/>
              <a:defRPr sz="1600" b="1"/>
            </a:lvl8pPr>
            <a:lvl9pPr marL="3655487"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2" y="2174875"/>
            <a:ext cx="53863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7" y="1535113"/>
            <a:ext cx="5389563" cy="639763"/>
          </a:xfrm>
        </p:spPr>
        <p:txBody>
          <a:bodyPr anchor="b"/>
          <a:lstStyle>
            <a:lvl1pPr marL="0" indent="0">
              <a:buNone/>
              <a:defRPr sz="2400" b="1"/>
            </a:lvl1pPr>
            <a:lvl2pPr marL="456927" indent="0">
              <a:buNone/>
              <a:defRPr sz="2000" b="1"/>
            </a:lvl2pPr>
            <a:lvl3pPr marL="913878" indent="0">
              <a:buNone/>
              <a:defRPr sz="1900" b="1"/>
            </a:lvl3pPr>
            <a:lvl4pPr marL="1370818" indent="0">
              <a:buNone/>
              <a:defRPr sz="1600" b="1"/>
            </a:lvl4pPr>
            <a:lvl5pPr marL="1827757" indent="0">
              <a:buNone/>
              <a:defRPr sz="1600" b="1"/>
            </a:lvl5pPr>
            <a:lvl6pPr marL="2284710" indent="0">
              <a:buNone/>
              <a:defRPr sz="1600" b="1"/>
            </a:lvl6pPr>
            <a:lvl7pPr marL="2741634" indent="0">
              <a:buNone/>
              <a:defRPr sz="1600" b="1"/>
            </a:lvl7pPr>
            <a:lvl8pPr marL="3198560" indent="0">
              <a:buNone/>
              <a:defRPr sz="1600" b="1"/>
            </a:lvl8pPr>
            <a:lvl9pPr marL="3655487"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7" y="2174875"/>
            <a:ext cx="5389563"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a:ln/>
        </p:spPr>
        <p:txBody>
          <a:bodyPr/>
          <a:lstStyle>
            <a:lvl1pPr>
              <a:defRPr/>
            </a:lvl1pPr>
          </a:lstStyle>
          <a:p>
            <a:pPr>
              <a:defRPr/>
            </a:pPr>
            <a:fld id="{D32E2408-7DFB-4DD7-B4BC-40E6AA1378C7}" type="datetimeFigureOut">
              <a:rPr lang="zh-CN" altLang="en-US"/>
              <a:pPr>
                <a:defRPr/>
              </a:pPr>
              <a:t>2025/2/25</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A2CEB354-76D8-4AB1-B061-6E40F3AC874D}"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a:ln/>
        </p:spPr>
        <p:txBody>
          <a:bodyPr/>
          <a:lstStyle>
            <a:lvl1pPr>
              <a:defRPr/>
            </a:lvl1pPr>
          </a:lstStyle>
          <a:p>
            <a:pPr>
              <a:defRPr/>
            </a:pPr>
            <a:fld id="{E9F90496-6784-4B6C-AA86-0D4879D00D81}" type="datetimeFigureOut">
              <a:rPr lang="zh-CN" altLang="en-US"/>
              <a:pPr>
                <a:defRPr/>
              </a:pPr>
              <a:t>2025/2/25</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B471AD28-EAFF-4502-8A01-3C2B2783A2B2}"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CB9BF3A6-5A10-40D6-9562-29A8B43ED831}" type="datetimeFigureOut">
              <a:rPr lang="zh-CN" altLang="en-US"/>
              <a:pPr>
                <a:defRPr/>
              </a:pPr>
              <a:t>2025/2/25</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BF970A54-6755-4A04-9C85-B7395298ABF6}"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49"/>
            <a:ext cx="4011613" cy="1162051"/>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7" y="273063"/>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4"/>
            <a:ext cx="4011613" cy="4691063"/>
          </a:xfrm>
        </p:spPr>
        <p:txBody>
          <a:bodyPr/>
          <a:lstStyle>
            <a:lvl1pPr marL="0" indent="0">
              <a:buNone/>
              <a:defRPr sz="1500"/>
            </a:lvl1pPr>
            <a:lvl2pPr marL="456927" indent="0">
              <a:buNone/>
              <a:defRPr sz="1200"/>
            </a:lvl2pPr>
            <a:lvl3pPr marL="913878" indent="0">
              <a:buNone/>
              <a:defRPr sz="1100"/>
            </a:lvl3pPr>
            <a:lvl4pPr marL="1370818" indent="0">
              <a:buNone/>
              <a:defRPr sz="900"/>
            </a:lvl4pPr>
            <a:lvl5pPr marL="1827757" indent="0">
              <a:buNone/>
              <a:defRPr sz="900"/>
            </a:lvl5pPr>
            <a:lvl6pPr marL="2284710" indent="0">
              <a:buNone/>
              <a:defRPr sz="900"/>
            </a:lvl6pPr>
            <a:lvl7pPr marL="2741634" indent="0">
              <a:buNone/>
              <a:defRPr sz="900"/>
            </a:lvl7pPr>
            <a:lvl8pPr marL="3198560" indent="0">
              <a:buNone/>
              <a:defRPr sz="900"/>
            </a:lvl8pPr>
            <a:lvl9pPr marL="3655487"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818FC1D0-8E37-44B8-AD01-F8621FBCCFCD}" type="datetimeFigureOut">
              <a:rPr lang="zh-CN" altLang="en-US"/>
              <a:pPr>
                <a:defRPr/>
              </a:pPr>
              <a:t>2025/2/25</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009D4994-2F2E-4094-9548-86EE39E13397}"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1"/>
            <a:ext cx="7315200" cy="566739"/>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6927" indent="0">
              <a:buNone/>
              <a:defRPr sz="2800"/>
            </a:lvl2pPr>
            <a:lvl3pPr marL="913878" indent="0">
              <a:buNone/>
              <a:defRPr sz="2400"/>
            </a:lvl3pPr>
            <a:lvl4pPr marL="1370818" indent="0">
              <a:buNone/>
              <a:defRPr sz="2000"/>
            </a:lvl4pPr>
            <a:lvl5pPr marL="1827757" indent="0">
              <a:buNone/>
              <a:defRPr sz="2000"/>
            </a:lvl5pPr>
            <a:lvl6pPr marL="2284710" indent="0">
              <a:buNone/>
              <a:defRPr sz="2000"/>
            </a:lvl6pPr>
            <a:lvl7pPr marL="2741634" indent="0">
              <a:buNone/>
              <a:defRPr sz="2000"/>
            </a:lvl7pPr>
            <a:lvl8pPr marL="3198560" indent="0">
              <a:buNone/>
              <a:defRPr sz="2000"/>
            </a:lvl8pPr>
            <a:lvl9pPr marL="3655487" indent="0">
              <a:buNone/>
              <a:defRPr sz="2000"/>
            </a:lvl9pPr>
          </a:lstStyle>
          <a:p>
            <a:pPr lvl="0"/>
            <a:endParaRPr lang="zh-CN" altLang="en-US" noProof="0"/>
          </a:p>
        </p:txBody>
      </p:sp>
      <p:sp>
        <p:nvSpPr>
          <p:cNvPr id="4" name="文本占位符 3"/>
          <p:cNvSpPr>
            <a:spLocks noGrp="1"/>
          </p:cNvSpPr>
          <p:nvPr>
            <p:ph type="body" sz="half" idx="2"/>
          </p:nvPr>
        </p:nvSpPr>
        <p:spPr>
          <a:xfrm>
            <a:off x="2389188" y="5367367"/>
            <a:ext cx="7315200" cy="804863"/>
          </a:xfrm>
        </p:spPr>
        <p:txBody>
          <a:bodyPr/>
          <a:lstStyle>
            <a:lvl1pPr marL="0" indent="0">
              <a:buNone/>
              <a:defRPr sz="1500"/>
            </a:lvl1pPr>
            <a:lvl2pPr marL="456927" indent="0">
              <a:buNone/>
              <a:defRPr sz="1200"/>
            </a:lvl2pPr>
            <a:lvl3pPr marL="913878" indent="0">
              <a:buNone/>
              <a:defRPr sz="1100"/>
            </a:lvl3pPr>
            <a:lvl4pPr marL="1370818" indent="0">
              <a:buNone/>
              <a:defRPr sz="900"/>
            </a:lvl4pPr>
            <a:lvl5pPr marL="1827757" indent="0">
              <a:buNone/>
              <a:defRPr sz="900"/>
            </a:lvl5pPr>
            <a:lvl6pPr marL="2284710" indent="0">
              <a:buNone/>
              <a:defRPr sz="900"/>
            </a:lvl6pPr>
            <a:lvl7pPr marL="2741634" indent="0">
              <a:buNone/>
              <a:defRPr sz="900"/>
            </a:lvl7pPr>
            <a:lvl8pPr marL="3198560" indent="0">
              <a:buNone/>
              <a:defRPr sz="900"/>
            </a:lvl8pPr>
            <a:lvl9pPr marL="3655487"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1BA00DA8-E01E-440A-9E1E-7D7C9AFA28EB}" type="datetimeFigureOut">
              <a:rPr lang="zh-CN" altLang="en-US"/>
              <a:pPr>
                <a:defRPr/>
              </a:pPr>
              <a:t>2025/2/25</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8F4A68C1-B197-486E-9F1D-ADE239A4ACB8}"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标题占位符 1"/>
          <p:cNvSpPr>
            <a:spLocks noGrp="1" noChangeArrowheads="1"/>
          </p:cNvSpPr>
          <p:nvPr>
            <p:ph type="title"/>
          </p:nvPr>
        </p:nvSpPr>
        <p:spPr bwMode="auto">
          <a:xfrm>
            <a:off x="838200" y="365125"/>
            <a:ext cx="10515600" cy="1325563"/>
          </a:xfrm>
          <a:prstGeom prst="rect">
            <a:avLst/>
          </a:prstGeom>
          <a:noFill/>
          <a:ln w="9525">
            <a:noFill/>
            <a:miter lim="800000"/>
            <a:headEnd/>
            <a:tailEnd/>
          </a:ln>
        </p:spPr>
        <p:txBody>
          <a:bodyPr vert="horz" wrap="square" lIns="91394" tIns="45718" rIns="91394" bIns="45718" numCol="1" anchor="ctr" anchorCtr="0" compatLnSpc="1">
            <a:prstTxWarp prst="textNoShape">
              <a:avLst/>
            </a:prstTxWarp>
          </a:bodyPr>
          <a:lstStyle/>
          <a:p>
            <a:pPr lvl="0"/>
            <a:r>
              <a:rPr lang="zh-CN"/>
              <a:t>单击此处编辑母版标题样式</a:t>
            </a:r>
          </a:p>
        </p:txBody>
      </p:sp>
      <p:sp>
        <p:nvSpPr>
          <p:cNvPr id="3075" name="文本占位符 2"/>
          <p:cNvSpPr>
            <a:spLocks noGrp="1" noChangeArrowheads="1"/>
          </p:cNvSpPr>
          <p:nvPr>
            <p:ph type="body" idx="1"/>
          </p:nvPr>
        </p:nvSpPr>
        <p:spPr bwMode="auto">
          <a:xfrm>
            <a:off x="838200" y="1825624"/>
            <a:ext cx="10515600" cy="4351339"/>
          </a:xfrm>
          <a:prstGeom prst="rect">
            <a:avLst/>
          </a:prstGeom>
          <a:noFill/>
          <a:ln w="9525">
            <a:noFill/>
            <a:miter lim="800000"/>
            <a:headEnd/>
            <a:tailEnd/>
          </a:ln>
        </p:spPr>
        <p:txBody>
          <a:bodyPr vert="horz" wrap="square" lIns="91394" tIns="45718" rIns="91394" bIns="45718" numCol="1" anchor="t" anchorCtr="0" compatLnSpc="1">
            <a:prstTxWarp prst="textNoShape">
              <a:avLst/>
            </a:prstTxWarp>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sz="half" idx="2"/>
          </p:nvPr>
        </p:nvSpPr>
        <p:spPr bwMode="auto">
          <a:xfrm>
            <a:off x="838200" y="6356352"/>
            <a:ext cx="2743200" cy="365125"/>
          </a:xfrm>
          <a:prstGeom prst="rect">
            <a:avLst/>
          </a:prstGeom>
          <a:noFill/>
          <a:ln w="9525">
            <a:noFill/>
            <a:miter lim="800000"/>
            <a:headEnd/>
            <a:tailEnd/>
          </a:ln>
        </p:spPr>
        <p:txBody>
          <a:bodyPr vert="horz" wrap="square" lIns="91394" tIns="45718" rIns="91394" bIns="45718"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892F440E-162C-4D4C-9D0C-EA517FF1C0C3}" type="datetimeFigureOut">
              <a:rPr lang="zh-CN" altLang="en-US"/>
              <a:pPr>
                <a:defRPr/>
              </a:pPr>
              <a:t>2025/2/25</a:t>
            </a:fld>
            <a:endParaRPr lang="zh-CN" altLang="en-US"/>
          </a:p>
        </p:txBody>
      </p:sp>
      <p:sp>
        <p:nvSpPr>
          <p:cNvPr id="1029" name="页脚占位符 4"/>
          <p:cNvSpPr>
            <a:spLocks noGrp="1" noChangeArrowheads="1"/>
          </p:cNvSpPr>
          <p:nvPr>
            <p:ph type="ftr" sz="quarter" idx="3"/>
          </p:nvPr>
        </p:nvSpPr>
        <p:spPr bwMode="auto">
          <a:xfrm>
            <a:off x="4038600" y="6356352"/>
            <a:ext cx="4114800" cy="365125"/>
          </a:xfrm>
          <a:prstGeom prst="rect">
            <a:avLst/>
          </a:prstGeom>
          <a:noFill/>
          <a:ln w="9525">
            <a:noFill/>
            <a:miter lim="800000"/>
            <a:headEnd/>
            <a:tailEnd/>
          </a:ln>
        </p:spPr>
        <p:txBody>
          <a:bodyPr vert="horz" wrap="square" lIns="91394" tIns="45718" rIns="91394" bIns="45718"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1030" name="灯片编号占位符 5"/>
          <p:cNvSpPr>
            <a:spLocks noGrp="1" noChangeArrowheads="1"/>
          </p:cNvSpPr>
          <p:nvPr>
            <p:ph type="sldNum" sz="quarter" idx="4"/>
          </p:nvPr>
        </p:nvSpPr>
        <p:spPr bwMode="auto">
          <a:xfrm>
            <a:off x="8610600" y="6356352"/>
            <a:ext cx="2743200" cy="365125"/>
          </a:xfrm>
          <a:prstGeom prst="rect">
            <a:avLst/>
          </a:prstGeom>
          <a:noFill/>
          <a:ln w="9525">
            <a:noFill/>
            <a:miter lim="800000"/>
            <a:headEnd/>
            <a:tailEnd/>
          </a:ln>
        </p:spPr>
        <p:txBody>
          <a:bodyPr vert="horz" wrap="square" lIns="91394" tIns="45718" rIns="91394" bIns="45718" numCol="1" anchor="ctr" anchorCtr="0" compatLnSpc="1">
            <a:prstTxWarp prst="textNoShape">
              <a:avLst/>
            </a:prstTxWarp>
          </a:bodyPr>
          <a:lstStyle>
            <a:lvl1pPr algn="r" eaLnBrk="1" hangingPunct="1">
              <a:buFont typeface="Arial" pitchFamily="34" charset="0"/>
              <a:buNone/>
              <a:defRPr sz="1200">
                <a:solidFill>
                  <a:srgbClr val="898989"/>
                </a:solidFill>
              </a:defRPr>
            </a:lvl1pPr>
          </a:lstStyle>
          <a:p>
            <a:pPr>
              <a:defRPr/>
            </a:pPr>
            <a:fld id="{FF8407A7-3AA7-433E-AEE3-5D797B7F6AE9}"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 id="2147484286" r:id="rId12"/>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2"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2"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2"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2" charset="0"/>
          <a:ea typeface="宋体" pitchFamily="2" charset="-122"/>
        </a:defRPr>
      </a:lvl5pPr>
      <a:lvl6pPr marL="456927" algn="l" rtl="0" eaLnBrk="0" fontAlgn="base" hangingPunct="0">
        <a:lnSpc>
          <a:spcPct val="90000"/>
        </a:lnSpc>
        <a:spcBef>
          <a:spcPct val="0"/>
        </a:spcBef>
        <a:spcAft>
          <a:spcPct val="0"/>
        </a:spcAft>
        <a:defRPr sz="4400">
          <a:solidFill>
            <a:schemeClr val="tx1"/>
          </a:solidFill>
          <a:latin typeface="Calibri Light" pitchFamily="2" charset="0"/>
          <a:ea typeface="宋体" pitchFamily="2" charset="-122"/>
        </a:defRPr>
      </a:lvl6pPr>
      <a:lvl7pPr marL="913878" algn="l" rtl="0" eaLnBrk="0" fontAlgn="base" hangingPunct="0">
        <a:lnSpc>
          <a:spcPct val="90000"/>
        </a:lnSpc>
        <a:spcBef>
          <a:spcPct val="0"/>
        </a:spcBef>
        <a:spcAft>
          <a:spcPct val="0"/>
        </a:spcAft>
        <a:defRPr sz="4400">
          <a:solidFill>
            <a:schemeClr val="tx1"/>
          </a:solidFill>
          <a:latin typeface="Calibri Light" pitchFamily="2" charset="0"/>
          <a:ea typeface="宋体" pitchFamily="2" charset="-122"/>
        </a:defRPr>
      </a:lvl7pPr>
      <a:lvl8pPr marL="1370818" algn="l" rtl="0" eaLnBrk="0" fontAlgn="base" hangingPunct="0">
        <a:lnSpc>
          <a:spcPct val="90000"/>
        </a:lnSpc>
        <a:spcBef>
          <a:spcPct val="0"/>
        </a:spcBef>
        <a:spcAft>
          <a:spcPct val="0"/>
        </a:spcAft>
        <a:defRPr sz="4400">
          <a:solidFill>
            <a:schemeClr val="tx1"/>
          </a:solidFill>
          <a:latin typeface="Calibri Light" pitchFamily="2" charset="0"/>
          <a:ea typeface="宋体" pitchFamily="2" charset="-122"/>
        </a:defRPr>
      </a:lvl8pPr>
      <a:lvl9pPr marL="1827757" algn="l" rtl="0" eaLnBrk="0" fontAlgn="base" hangingPunct="0">
        <a:lnSpc>
          <a:spcPct val="90000"/>
        </a:lnSpc>
        <a:spcBef>
          <a:spcPct val="0"/>
        </a:spcBef>
        <a:spcAft>
          <a:spcPct val="0"/>
        </a:spcAft>
        <a:defRPr sz="4400">
          <a:solidFill>
            <a:schemeClr val="tx1"/>
          </a:solidFill>
          <a:latin typeface="Calibri Light" pitchFamily="2" charset="0"/>
          <a:ea typeface="宋体" pitchFamily="2" charset="-122"/>
        </a:defRPr>
      </a:lvl9pPr>
    </p:titleStyle>
    <p:bodyStyle>
      <a:lvl1pPr marL="228477" indent="-228477" algn="l" rtl="0" eaLnBrk="0" fontAlgn="base" hangingPunct="0">
        <a:lnSpc>
          <a:spcPct val="90000"/>
        </a:lnSpc>
        <a:spcBef>
          <a:spcPts val="1000"/>
        </a:spcBef>
        <a:spcAft>
          <a:spcPct val="0"/>
        </a:spcAft>
        <a:buFont typeface="Arial" pitchFamily="34" charset="0"/>
        <a:buChar char="•"/>
        <a:defRPr sz="2800">
          <a:solidFill>
            <a:schemeClr val="tx1"/>
          </a:solidFill>
          <a:latin typeface="+mn-lt"/>
          <a:ea typeface="+mn-ea"/>
          <a:cs typeface="+mn-cs"/>
        </a:defRPr>
      </a:lvl1pPr>
      <a:lvl2pPr marL="685430" indent="-228477" algn="l" rtl="0" eaLnBrk="0" fontAlgn="base" hangingPunct="0">
        <a:lnSpc>
          <a:spcPct val="90000"/>
        </a:lnSpc>
        <a:spcBef>
          <a:spcPts val="500"/>
        </a:spcBef>
        <a:spcAft>
          <a:spcPct val="0"/>
        </a:spcAft>
        <a:buFont typeface="Arial" pitchFamily="34" charset="0"/>
        <a:buChar char="•"/>
        <a:defRPr sz="2400">
          <a:solidFill>
            <a:schemeClr val="tx1"/>
          </a:solidFill>
          <a:latin typeface="+mn-lt"/>
          <a:ea typeface="+mn-ea"/>
        </a:defRPr>
      </a:lvl2pPr>
      <a:lvl3pPr marL="1142354" indent="-228477" algn="l" rtl="0" eaLnBrk="0" fontAlgn="base" hangingPunct="0">
        <a:lnSpc>
          <a:spcPct val="90000"/>
        </a:lnSpc>
        <a:spcBef>
          <a:spcPts val="500"/>
        </a:spcBef>
        <a:spcAft>
          <a:spcPct val="0"/>
        </a:spcAft>
        <a:buFont typeface="Arial" pitchFamily="34" charset="0"/>
        <a:buChar char="•"/>
        <a:defRPr sz="2000">
          <a:solidFill>
            <a:schemeClr val="tx1"/>
          </a:solidFill>
          <a:latin typeface="+mn-lt"/>
          <a:ea typeface="+mn-ea"/>
        </a:defRPr>
      </a:lvl3pPr>
      <a:lvl4pPr marL="1599280" indent="-228477" algn="l" rtl="0" eaLnBrk="0" fontAlgn="base" hangingPunct="0">
        <a:lnSpc>
          <a:spcPct val="90000"/>
        </a:lnSpc>
        <a:spcBef>
          <a:spcPts val="500"/>
        </a:spcBef>
        <a:spcAft>
          <a:spcPct val="0"/>
        </a:spcAft>
        <a:buFont typeface="Arial" pitchFamily="34" charset="0"/>
        <a:buChar char="•"/>
        <a:defRPr sz="2000">
          <a:solidFill>
            <a:schemeClr val="tx1"/>
          </a:solidFill>
          <a:latin typeface="+mn-lt"/>
          <a:ea typeface="+mn-ea"/>
        </a:defRPr>
      </a:lvl4pPr>
      <a:lvl5pPr marL="2056207" indent="-228477" algn="l" rtl="0" eaLnBrk="0" fontAlgn="base" hangingPunct="0">
        <a:lnSpc>
          <a:spcPct val="90000"/>
        </a:lnSpc>
        <a:spcBef>
          <a:spcPts val="500"/>
        </a:spcBef>
        <a:spcAft>
          <a:spcPct val="0"/>
        </a:spcAft>
        <a:buFont typeface="Arial" pitchFamily="34" charset="0"/>
        <a:buChar char="•"/>
        <a:defRPr sz="2000">
          <a:solidFill>
            <a:schemeClr val="tx1"/>
          </a:solidFill>
          <a:latin typeface="+mn-lt"/>
          <a:ea typeface="+mn-ea"/>
        </a:defRPr>
      </a:lvl5pPr>
      <a:lvl6pPr marL="2513159" indent="-228477"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0098" indent="-228477"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7037" indent="-228477"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3990" indent="-228477"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3878" rtl="0" eaLnBrk="1" latinLnBrk="0" hangingPunct="1">
        <a:defRPr sz="1900" kern="1200">
          <a:solidFill>
            <a:schemeClr val="tx1"/>
          </a:solidFill>
          <a:latin typeface="+mn-lt"/>
          <a:ea typeface="+mn-ea"/>
          <a:cs typeface="+mn-cs"/>
        </a:defRPr>
      </a:lvl1pPr>
      <a:lvl2pPr marL="456927" algn="l" defTabSz="913878" rtl="0" eaLnBrk="1" latinLnBrk="0" hangingPunct="1">
        <a:defRPr sz="1900" kern="1200">
          <a:solidFill>
            <a:schemeClr val="tx1"/>
          </a:solidFill>
          <a:latin typeface="+mn-lt"/>
          <a:ea typeface="+mn-ea"/>
          <a:cs typeface="+mn-cs"/>
        </a:defRPr>
      </a:lvl2pPr>
      <a:lvl3pPr marL="913878" algn="l" defTabSz="913878" rtl="0" eaLnBrk="1" latinLnBrk="0" hangingPunct="1">
        <a:defRPr sz="1900" kern="1200">
          <a:solidFill>
            <a:schemeClr val="tx1"/>
          </a:solidFill>
          <a:latin typeface="+mn-lt"/>
          <a:ea typeface="+mn-ea"/>
          <a:cs typeface="+mn-cs"/>
        </a:defRPr>
      </a:lvl3pPr>
      <a:lvl4pPr marL="1370818" algn="l" defTabSz="913878" rtl="0" eaLnBrk="1" latinLnBrk="0" hangingPunct="1">
        <a:defRPr sz="1900" kern="1200">
          <a:solidFill>
            <a:schemeClr val="tx1"/>
          </a:solidFill>
          <a:latin typeface="+mn-lt"/>
          <a:ea typeface="+mn-ea"/>
          <a:cs typeface="+mn-cs"/>
        </a:defRPr>
      </a:lvl4pPr>
      <a:lvl5pPr marL="1827757" algn="l" defTabSz="913878" rtl="0" eaLnBrk="1" latinLnBrk="0" hangingPunct="1">
        <a:defRPr sz="1900" kern="1200">
          <a:solidFill>
            <a:schemeClr val="tx1"/>
          </a:solidFill>
          <a:latin typeface="+mn-lt"/>
          <a:ea typeface="+mn-ea"/>
          <a:cs typeface="+mn-cs"/>
        </a:defRPr>
      </a:lvl5pPr>
      <a:lvl6pPr marL="2284710" algn="l" defTabSz="913878" rtl="0" eaLnBrk="1" latinLnBrk="0" hangingPunct="1">
        <a:defRPr sz="1900" kern="1200">
          <a:solidFill>
            <a:schemeClr val="tx1"/>
          </a:solidFill>
          <a:latin typeface="+mn-lt"/>
          <a:ea typeface="+mn-ea"/>
          <a:cs typeface="+mn-cs"/>
        </a:defRPr>
      </a:lvl6pPr>
      <a:lvl7pPr marL="2741634" algn="l" defTabSz="913878" rtl="0" eaLnBrk="1" latinLnBrk="0" hangingPunct="1">
        <a:defRPr sz="1900" kern="1200">
          <a:solidFill>
            <a:schemeClr val="tx1"/>
          </a:solidFill>
          <a:latin typeface="+mn-lt"/>
          <a:ea typeface="+mn-ea"/>
          <a:cs typeface="+mn-cs"/>
        </a:defRPr>
      </a:lvl7pPr>
      <a:lvl8pPr marL="3198560" algn="l" defTabSz="913878" rtl="0" eaLnBrk="1" latinLnBrk="0" hangingPunct="1">
        <a:defRPr sz="1900" kern="1200">
          <a:solidFill>
            <a:schemeClr val="tx1"/>
          </a:solidFill>
          <a:latin typeface="+mn-lt"/>
          <a:ea typeface="+mn-ea"/>
          <a:cs typeface="+mn-cs"/>
        </a:defRPr>
      </a:lvl8pPr>
      <a:lvl9pPr marL="3655487" algn="l" defTabSz="913878"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4" cstate="print"/>
          <a:srcRect/>
          <a:stretch>
            <a:fillRect/>
          </a:stretch>
        </a:blipFill>
        <a:effectLst/>
      </p:bgPr>
    </p:bg>
    <p:spTree>
      <p:nvGrpSpPr>
        <p:cNvPr id="1" name=""/>
        <p:cNvGrpSpPr/>
        <p:nvPr/>
      </p:nvGrpSpPr>
      <p:grpSpPr>
        <a:xfrm>
          <a:off x="0" y="0"/>
          <a:ext cx="0" cy="0"/>
          <a:chOff x="0" y="0"/>
          <a:chExt cx="0" cy="0"/>
        </a:xfrm>
      </p:grpSpPr>
      <p:sp>
        <p:nvSpPr>
          <p:cNvPr id="6146" name="标题占位符 1"/>
          <p:cNvSpPr>
            <a:spLocks noGrp="1" noChangeArrowheads="1"/>
          </p:cNvSpPr>
          <p:nvPr>
            <p:ph type="title"/>
          </p:nvPr>
        </p:nvSpPr>
        <p:spPr bwMode="auto">
          <a:xfrm>
            <a:off x="838200" y="365125"/>
            <a:ext cx="10515600" cy="1325563"/>
          </a:xfrm>
          <a:prstGeom prst="rect">
            <a:avLst/>
          </a:prstGeom>
          <a:noFill/>
          <a:ln w="9525">
            <a:noFill/>
            <a:miter lim="800000"/>
            <a:headEnd/>
            <a:tailEnd/>
          </a:ln>
        </p:spPr>
        <p:txBody>
          <a:bodyPr vert="horz" wrap="square" lIns="91394" tIns="45718" rIns="91394" bIns="45718" numCol="1" anchor="ctr" anchorCtr="0" compatLnSpc="1">
            <a:prstTxWarp prst="textNoShape">
              <a:avLst/>
            </a:prstTxWarp>
          </a:bodyPr>
          <a:lstStyle/>
          <a:p>
            <a:pPr lvl="0"/>
            <a:r>
              <a:rPr lang="zh-CN"/>
              <a:t>单击此处编辑母版标题样式</a:t>
            </a:r>
          </a:p>
        </p:txBody>
      </p:sp>
      <p:sp>
        <p:nvSpPr>
          <p:cNvPr id="6147" name="文本占位符 2"/>
          <p:cNvSpPr>
            <a:spLocks noGrp="1" noChangeArrowheads="1"/>
          </p:cNvSpPr>
          <p:nvPr>
            <p:ph type="body" idx="1"/>
          </p:nvPr>
        </p:nvSpPr>
        <p:spPr bwMode="auto">
          <a:xfrm>
            <a:off x="838200" y="1825624"/>
            <a:ext cx="10515600" cy="4351339"/>
          </a:xfrm>
          <a:prstGeom prst="rect">
            <a:avLst/>
          </a:prstGeom>
          <a:noFill/>
          <a:ln w="9525">
            <a:noFill/>
            <a:miter lim="800000"/>
            <a:headEnd/>
            <a:tailEnd/>
          </a:ln>
        </p:spPr>
        <p:txBody>
          <a:bodyPr vert="horz" wrap="square" lIns="91394" tIns="45718" rIns="91394" bIns="45718" numCol="1" anchor="t" anchorCtr="0" compatLnSpc="1">
            <a:prstTxWarp prst="textNoShape">
              <a:avLst/>
            </a:prstTxWarp>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Tree>
  </p:cSld>
  <p:clrMap bg1="lt1" tx1="dk1" bg2="lt2" tx2="dk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 id="2147484285" r:id="rId12"/>
  </p:sldLayoutIdLst>
  <p:transition spd="slow" advClick="0" advTm="3000">
    <p:wipe/>
  </p:transition>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2"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2"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2"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2" charset="0"/>
          <a:ea typeface="宋体" pitchFamily="2" charset="-122"/>
        </a:defRPr>
      </a:lvl5pPr>
      <a:lvl6pPr marL="456927" algn="l" rtl="0" eaLnBrk="0" fontAlgn="base" hangingPunct="0">
        <a:lnSpc>
          <a:spcPct val="90000"/>
        </a:lnSpc>
        <a:spcBef>
          <a:spcPct val="0"/>
        </a:spcBef>
        <a:spcAft>
          <a:spcPct val="0"/>
        </a:spcAft>
        <a:defRPr sz="4400">
          <a:solidFill>
            <a:schemeClr val="tx1"/>
          </a:solidFill>
          <a:latin typeface="Calibri Light" pitchFamily="2" charset="0"/>
          <a:ea typeface="宋体" pitchFamily="2" charset="-122"/>
        </a:defRPr>
      </a:lvl6pPr>
      <a:lvl7pPr marL="913878" algn="l" rtl="0" eaLnBrk="0" fontAlgn="base" hangingPunct="0">
        <a:lnSpc>
          <a:spcPct val="90000"/>
        </a:lnSpc>
        <a:spcBef>
          <a:spcPct val="0"/>
        </a:spcBef>
        <a:spcAft>
          <a:spcPct val="0"/>
        </a:spcAft>
        <a:defRPr sz="4400">
          <a:solidFill>
            <a:schemeClr val="tx1"/>
          </a:solidFill>
          <a:latin typeface="Calibri Light" pitchFamily="2" charset="0"/>
          <a:ea typeface="宋体" pitchFamily="2" charset="-122"/>
        </a:defRPr>
      </a:lvl7pPr>
      <a:lvl8pPr marL="1370818" algn="l" rtl="0" eaLnBrk="0" fontAlgn="base" hangingPunct="0">
        <a:lnSpc>
          <a:spcPct val="90000"/>
        </a:lnSpc>
        <a:spcBef>
          <a:spcPct val="0"/>
        </a:spcBef>
        <a:spcAft>
          <a:spcPct val="0"/>
        </a:spcAft>
        <a:defRPr sz="4400">
          <a:solidFill>
            <a:schemeClr val="tx1"/>
          </a:solidFill>
          <a:latin typeface="Calibri Light" pitchFamily="2" charset="0"/>
          <a:ea typeface="宋体" pitchFamily="2" charset="-122"/>
        </a:defRPr>
      </a:lvl8pPr>
      <a:lvl9pPr marL="1827757" algn="l" rtl="0" eaLnBrk="0" fontAlgn="base" hangingPunct="0">
        <a:lnSpc>
          <a:spcPct val="90000"/>
        </a:lnSpc>
        <a:spcBef>
          <a:spcPct val="0"/>
        </a:spcBef>
        <a:spcAft>
          <a:spcPct val="0"/>
        </a:spcAft>
        <a:defRPr sz="4400">
          <a:solidFill>
            <a:schemeClr val="tx1"/>
          </a:solidFill>
          <a:latin typeface="Calibri Light" pitchFamily="2" charset="0"/>
          <a:ea typeface="宋体" pitchFamily="2" charset="-122"/>
        </a:defRPr>
      </a:lvl9pPr>
    </p:titleStyle>
    <p:bodyStyle>
      <a:lvl1pPr marL="228477" indent="-228477" algn="l" rtl="0" eaLnBrk="0" fontAlgn="base" hangingPunct="0">
        <a:lnSpc>
          <a:spcPct val="90000"/>
        </a:lnSpc>
        <a:spcBef>
          <a:spcPts val="1000"/>
        </a:spcBef>
        <a:spcAft>
          <a:spcPct val="0"/>
        </a:spcAft>
        <a:buFont typeface="Arial" pitchFamily="34" charset="0"/>
        <a:buChar char="•"/>
        <a:defRPr sz="2800">
          <a:solidFill>
            <a:schemeClr val="tx1"/>
          </a:solidFill>
          <a:latin typeface="+mn-lt"/>
          <a:ea typeface="+mn-ea"/>
          <a:cs typeface="+mn-cs"/>
        </a:defRPr>
      </a:lvl1pPr>
      <a:lvl2pPr marL="685430" indent="-228477" algn="l" rtl="0" eaLnBrk="0" fontAlgn="base" hangingPunct="0">
        <a:lnSpc>
          <a:spcPct val="90000"/>
        </a:lnSpc>
        <a:spcBef>
          <a:spcPts val="500"/>
        </a:spcBef>
        <a:spcAft>
          <a:spcPct val="0"/>
        </a:spcAft>
        <a:buFont typeface="Arial" pitchFamily="34" charset="0"/>
        <a:buChar char="•"/>
        <a:defRPr sz="2400">
          <a:solidFill>
            <a:schemeClr val="tx1"/>
          </a:solidFill>
          <a:latin typeface="+mn-lt"/>
          <a:ea typeface="+mn-ea"/>
        </a:defRPr>
      </a:lvl2pPr>
      <a:lvl3pPr marL="1142354" indent="-228477" algn="l" rtl="0" eaLnBrk="0" fontAlgn="base" hangingPunct="0">
        <a:lnSpc>
          <a:spcPct val="90000"/>
        </a:lnSpc>
        <a:spcBef>
          <a:spcPts val="500"/>
        </a:spcBef>
        <a:spcAft>
          <a:spcPct val="0"/>
        </a:spcAft>
        <a:buFont typeface="Arial" pitchFamily="34" charset="0"/>
        <a:buChar char="•"/>
        <a:defRPr sz="2000">
          <a:solidFill>
            <a:schemeClr val="tx1"/>
          </a:solidFill>
          <a:latin typeface="+mn-lt"/>
          <a:ea typeface="+mn-ea"/>
        </a:defRPr>
      </a:lvl3pPr>
      <a:lvl4pPr marL="1599280" indent="-228477" algn="l" rtl="0" eaLnBrk="0" fontAlgn="base" hangingPunct="0">
        <a:lnSpc>
          <a:spcPct val="90000"/>
        </a:lnSpc>
        <a:spcBef>
          <a:spcPts val="500"/>
        </a:spcBef>
        <a:spcAft>
          <a:spcPct val="0"/>
        </a:spcAft>
        <a:buFont typeface="Arial" pitchFamily="34" charset="0"/>
        <a:buChar char="•"/>
        <a:defRPr sz="2000">
          <a:solidFill>
            <a:schemeClr val="tx1"/>
          </a:solidFill>
          <a:latin typeface="+mn-lt"/>
          <a:ea typeface="+mn-ea"/>
        </a:defRPr>
      </a:lvl4pPr>
      <a:lvl5pPr marL="2056207" indent="-228477" algn="l" rtl="0" eaLnBrk="0" fontAlgn="base" hangingPunct="0">
        <a:lnSpc>
          <a:spcPct val="90000"/>
        </a:lnSpc>
        <a:spcBef>
          <a:spcPts val="500"/>
        </a:spcBef>
        <a:spcAft>
          <a:spcPct val="0"/>
        </a:spcAft>
        <a:buFont typeface="Arial" pitchFamily="34" charset="0"/>
        <a:buChar char="•"/>
        <a:defRPr sz="2000">
          <a:solidFill>
            <a:schemeClr val="tx1"/>
          </a:solidFill>
          <a:latin typeface="+mn-lt"/>
          <a:ea typeface="+mn-ea"/>
        </a:defRPr>
      </a:lvl5pPr>
      <a:lvl6pPr marL="2513159" indent="-228477"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0098" indent="-228477"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7037" indent="-228477"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3990" indent="-228477"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3878" rtl="0" eaLnBrk="1" latinLnBrk="0" hangingPunct="1">
        <a:defRPr sz="1900" kern="1200">
          <a:solidFill>
            <a:schemeClr val="tx1"/>
          </a:solidFill>
          <a:latin typeface="+mn-lt"/>
          <a:ea typeface="+mn-ea"/>
          <a:cs typeface="+mn-cs"/>
        </a:defRPr>
      </a:lvl1pPr>
      <a:lvl2pPr marL="456927" algn="l" defTabSz="913878" rtl="0" eaLnBrk="1" latinLnBrk="0" hangingPunct="1">
        <a:defRPr sz="1900" kern="1200">
          <a:solidFill>
            <a:schemeClr val="tx1"/>
          </a:solidFill>
          <a:latin typeface="+mn-lt"/>
          <a:ea typeface="+mn-ea"/>
          <a:cs typeface="+mn-cs"/>
        </a:defRPr>
      </a:lvl2pPr>
      <a:lvl3pPr marL="913878" algn="l" defTabSz="913878" rtl="0" eaLnBrk="1" latinLnBrk="0" hangingPunct="1">
        <a:defRPr sz="1900" kern="1200">
          <a:solidFill>
            <a:schemeClr val="tx1"/>
          </a:solidFill>
          <a:latin typeface="+mn-lt"/>
          <a:ea typeface="+mn-ea"/>
          <a:cs typeface="+mn-cs"/>
        </a:defRPr>
      </a:lvl3pPr>
      <a:lvl4pPr marL="1370818" algn="l" defTabSz="913878" rtl="0" eaLnBrk="1" latinLnBrk="0" hangingPunct="1">
        <a:defRPr sz="1900" kern="1200">
          <a:solidFill>
            <a:schemeClr val="tx1"/>
          </a:solidFill>
          <a:latin typeface="+mn-lt"/>
          <a:ea typeface="+mn-ea"/>
          <a:cs typeface="+mn-cs"/>
        </a:defRPr>
      </a:lvl4pPr>
      <a:lvl5pPr marL="1827757" algn="l" defTabSz="913878" rtl="0" eaLnBrk="1" latinLnBrk="0" hangingPunct="1">
        <a:defRPr sz="1900" kern="1200">
          <a:solidFill>
            <a:schemeClr val="tx1"/>
          </a:solidFill>
          <a:latin typeface="+mn-lt"/>
          <a:ea typeface="+mn-ea"/>
          <a:cs typeface="+mn-cs"/>
        </a:defRPr>
      </a:lvl5pPr>
      <a:lvl6pPr marL="2284710" algn="l" defTabSz="913878" rtl="0" eaLnBrk="1" latinLnBrk="0" hangingPunct="1">
        <a:defRPr sz="1900" kern="1200">
          <a:solidFill>
            <a:schemeClr val="tx1"/>
          </a:solidFill>
          <a:latin typeface="+mn-lt"/>
          <a:ea typeface="+mn-ea"/>
          <a:cs typeface="+mn-cs"/>
        </a:defRPr>
      </a:lvl6pPr>
      <a:lvl7pPr marL="2741634" algn="l" defTabSz="913878" rtl="0" eaLnBrk="1" latinLnBrk="0" hangingPunct="1">
        <a:defRPr sz="1900" kern="1200">
          <a:solidFill>
            <a:schemeClr val="tx1"/>
          </a:solidFill>
          <a:latin typeface="+mn-lt"/>
          <a:ea typeface="+mn-ea"/>
          <a:cs typeface="+mn-cs"/>
        </a:defRPr>
      </a:lvl7pPr>
      <a:lvl8pPr marL="3198560" algn="l" defTabSz="913878" rtl="0" eaLnBrk="1" latinLnBrk="0" hangingPunct="1">
        <a:defRPr sz="1900" kern="1200">
          <a:solidFill>
            <a:schemeClr val="tx1"/>
          </a:solidFill>
          <a:latin typeface="+mn-lt"/>
          <a:ea typeface="+mn-ea"/>
          <a:cs typeface="+mn-cs"/>
        </a:defRPr>
      </a:lvl8pPr>
      <a:lvl9pPr marL="3655487" algn="l" defTabSz="913878"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4.sv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10.sv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4.png"/><Relationship Id="rId7"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3CD5ED14-6923-491C-97A0-C689F4B998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2774" name="Picture 33" descr="未标题-10"/>
          <p:cNvPicPr>
            <a:picLocks noChangeAspect="1" noChangeArrowheads="1"/>
          </p:cNvPicPr>
          <p:nvPr/>
        </p:nvPicPr>
        <p:blipFill>
          <a:blip r:embed="rId3" cstate="print"/>
          <a:srcRect/>
          <a:stretch>
            <a:fillRect/>
          </a:stretch>
        </p:blipFill>
        <p:spPr bwMode="auto">
          <a:xfrm>
            <a:off x="11128794" y="-47055"/>
            <a:ext cx="1022351" cy="1228725"/>
          </a:xfrm>
          <a:prstGeom prst="rect">
            <a:avLst/>
          </a:prstGeom>
          <a:noFill/>
          <a:ln w="9525">
            <a:noFill/>
            <a:miter lim="800000"/>
            <a:headEnd/>
            <a:tailEnd/>
          </a:ln>
        </p:spPr>
      </p:pic>
      <p:sp>
        <p:nvSpPr>
          <p:cNvPr id="4" name="文本框 92"/>
          <p:cNvSpPr txBox="1">
            <a:spLocks noChangeArrowheads="1"/>
          </p:cNvSpPr>
          <p:nvPr/>
        </p:nvSpPr>
        <p:spPr bwMode="auto">
          <a:xfrm>
            <a:off x="2702965" y="1115965"/>
            <a:ext cx="9325576" cy="2876992"/>
          </a:xfrm>
          <a:prstGeom prst="rect">
            <a:avLst/>
          </a:prstGeom>
          <a:noFill/>
          <a:ln w="9525">
            <a:noFill/>
            <a:miter lim="800000"/>
            <a:headEnd/>
            <a:tailEnd/>
          </a:ln>
        </p:spPr>
        <p:txBody>
          <a:bodyPr wrap="square" lIns="91394" tIns="45718" rIns="91394" bIns="45718">
            <a:spAutoFit/>
          </a:bodyPr>
          <a:lstStyle/>
          <a:p>
            <a:pPr algn="ctr">
              <a:lnSpc>
                <a:spcPct val="130000"/>
              </a:lnSpc>
              <a:buFont typeface="Arial" pitchFamily="34" charset="0"/>
              <a:buNone/>
              <a:defRPr/>
            </a:pPr>
            <a:endParaRPr lang="zh-CN" altLang="en-US" sz="6000" b="1" dirty="0">
              <a:solidFill>
                <a:schemeClr val="bg1"/>
              </a:solidFill>
              <a:latin typeface="黑体" panose="02010609060101010101" pitchFamily="49" charset="-122"/>
              <a:ea typeface="黑体" panose="02010609060101010101" pitchFamily="49" charset="-122"/>
            </a:endParaRPr>
          </a:p>
        </p:txBody>
      </p:sp>
      <p:sp>
        <p:nvSpPr>
          <p:cNvPr id="9" name="矩形 8">
            <a:extLst>
              <a:ext uri="{FF2B5EF4-FFF2-40B4-BE49-F238E27FC236}">
                <a16:creationId xmlns:a16="http://schemas.microsoft.com/office/drawing/2014/main" id="{F638DF56-9BE6-40D1-A6D1-80C2BEEDE972}"/>
              </a:ext>
            </a:extLst>
          </p:cNvPr>
          <p:cNvSpPr/>
          <p:nvPr/>
        </p:nvSpPr>
        <p:spPr bwMode="auto">
          <a:xfrm>
            <a:off x="2936893" y="1265395"/>
            <a:ext cx="8797069" cy="4079319"/>
          </a:xfrm>
          <a:prstGeom prst="rect">
            <a:avLst/>
          </a:prstGeom>
          <a:noFill/>
          <a:ln w="47625"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10" name="矩形 9">
            <a:extLst>
              <a:ext uri="{FF2B5EF4-FFF2-40B4-BE49-F238E27FC236}">
                <a16:creationId xmlns:a16="http://schemas.microsoft.com/office/drawing/2014/main" id="{7AB69CB8-C0F9-4E2D-8B7C-755DE89A78A6}"/>
              </a:ext>
            </a:extLst>
          </p:cNvPr>
          <p:cNvSpPr/>
          <p:nvPr/>
        </p:nvSpPr>
        <p:spPr bwMode="auto">
          <a:xfrm>
            <a:off x="11495827" y="1265395"/>
            <a:ext cx="614444" cy="574159"/>
          </a:xfrm>
          <a:prstGeom prst="rect">
            <a:avLst/>
          </a:prstGeom>
          <a:noFill/>
          <a:ln w="730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pic>
        <p:nvPicPr>
          <p:cNvPr id="8" name="图片 7">
            <a:extLst>
              <a:ext uri="{FF2B5EF4-FFF2-40B4-BE49-F238E27FC236}">
                <a16:creationId xmlns:a16="http://schemas.microsoft.com/office/drawing/2014/main" id="{EB317071-8A01-44A2-AED0-ACF008DDDC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917" y="-360000"/>
            <a:ext cx="1361034" cy="1361034"/>
          </a:xfrm>
          <a:prstGeom prst="rect">
            <a:avLst/>
          </a:prstGeom>
        </p:spPr>
      </p:pic>
      <p:graphicFrame>
        <p:nvGraphicFramePr>
          <p:cNvPr id="5" name="表格 4"/>
          <p:cNvGraphicFramePr>
            <a:graphicFrameLocks noGrp="1"/>
          </p:cNvGraphicFramePr>
          <p:nvPr>
            <p:extLst>
              <p:ext uri="{D42A27DB-BD31-4B8C-83A1-F6EECF244321}">
                <p14:modId xmlns:p14="http://schemas.microsoft.com/office/powerpoint/2010/main" val="1251236738"/>
              </p:ext>
            </p:extLst>
          </p:nvPr>
        </p:nvGraphicFramePr>
        <p:xfrm>
          <a:off x="3108789" y="1442513"/>
          <a:ext cx="8264434" cy="4847656"/>
        </p:xfrm>
        <a:graphic>
          <a:graphicData uri="http://schemas.openxmlformats.org/drawingml/2006/table">
            <a:tbl>
              <a:tblPr/>
              <a:tblGrid>
                <a:gridCol w="8264434">
                  <a:extLst>
                    <a:ext uri="{9D8B030D-6E8A-4147-A177-3AD203B41FA5}">
                      <a16:colId xmlns:a16="http://schemas.microsoft.com/office/drawing/2014/main" val="1793739765"/>
                    </a:ext>
                  </a:extLst>
                </a:gridCol>
              </a:tblGrid>
              <a:tr h="1059387">
                <a:tc>
                  <a:txBody>
                    <a:bodyPr/>
                    <a:lstStyle/>
                    <a:p>
                      <a:pPr algn="ctr">
                        <a:lnSpc>
                          <a:spcPct val="100000"/>
                        </a:lnSpc>
                        <a:spcAft>
                          <a:spcPts val="600"/>
                        </a:spcAft>
                      </a:pPr>
                      <a:r>
                        <a:rPr lang="zh-CN" altLang="en-US" sz="4800" b="1"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研究主题：生成式人脸伪造检测</a:t>
                      </a:r>
                      <a:endParaRPr lang="zh-CN" sz="3600" b="1"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965901403"/>
                  </a:ext>
                </a:extLst>
              </a:tr>
              <a:tr h="1828800">
                <a:tc>
                  <a:txBody>
                    <a:bodyPr/>
                    <a:lstStyle/>
                    <a:p>
                      <a:pPr marL="0" marR="0" lvl="0" indent="0" algn="ctr" defTabSz="913878" rtl="0" eaLnBrk="1" fontAlgn="auto" latinLnBrk="0" hangingPunct="1">
                        <a:lnSpc>
                          <a:spcPct val="100000"/>
                        </a:lnSpc>
                        <a:spcBef>
                          <a:spcPts val="0"/>
                        </a:spcBef>
                        <a:spcAft>
                          <a:spcPts val="600"/>
                        </a:spcAft>
                        <a:buClrTx/>
                        <a:buSzTx/>
                        <a:buFontTx/>
                        <a:buNone/>
                        <a:tabLst/>
                        <a:defRPr/>
                      </a:pPr>
                      <a:r>
                        <a:rPr lang="zh-CN" altLang="en-US" sz="6000" b="1" kern="100" dirty="0">
                          <a:solidFill>
                            <a:schemeClr val="accent6">
                              <a:lumMod val="40000"/>
                              <a:lumOff val="6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本学期工作总结汇报</a:t>
                      </a:r>
                      <a:endParaRPr lang="zh-CN" altLang="zh-CN" sz="4400" b="1" kern="100" dirty="0">
                        <a:solidFill>
                          <a:schemeClr val="accent6">
                            <a:lumMod val="40000"/>
                            <a:lumOff val="6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904691515"/>
                  </a:ext>
                </a:extLst>
              </a:tr>
              <a:tr h="777908">
                <a:tc>
                  <a:txBody>
                    <a:bodyPr/>
                    <a:lstStyle/>
                    <a:p>
                      <a:pPr marL="0" marR="0" lvl="0" indent="0" algn="ctr" defTabSz="913878" rtl="0" eaLnBrk="1" fontAlgn="auto" latinLnBrk="0" hangingPunct="1">
                        <a:lnSpc>
                          <a:spcPct val="100000"/>
                        </a:lnSpc>
                        <a:spcBef>
                          <a:spcPts val="0"/>
                        </a:spcBef>
                        <a:spcAft>
                          <a:spcPts val="600"/>
                        </a:spcAft>
                        <a:buClrTx/>
                        <a:buSzTx/>
                        <a:buFontTx/>
                        <a:buNone/>
                        <a:tabLst/>
                        <a:defRPr/>
                      </a:pPr>
                      <a:r>
                        <a:rPr lang="zh-CN" altLang="en-US" sz="3600" b="1" kern="1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汇报人：支雅鹏</a:t>
                      </a:r>
                      <a:endParaRPr lang="zh-CN" altLang="zh-CN" sz="2400" b="1" kern="1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629012332"/>
                  </a:ext>
                </a:extLst>
              </a:tr>
              <a:tr h="777908">
                <a:tc>
                  <a:txBody>
                    <a:bodyPr/>
                    <a:lstStyle/>
                    <a:p>
                      <a:pPr algn="ctr">
                        <a:lnSpc>
                          <a:spcPct val="100000"/>
                        </a:lnSpc>
                        <a:spcAft>
                          <a:spcPts val="600"/>
                        </a:spcAft>
                      </a:pPr>
                      <a:endParaRPr lang="zh-CN" sz="2000" b="1" kern="1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483427701"/>
                  </a:ext>
                </a:extLst>
              </a:tr>
            </a:tbl>
          </a:graphicData>
        </a:graphic>
      </p:graphicFrame>
      <p:sp>
        <p:nvSpPr>
          <p:cNvPr id="13" name="矩形 12">
            <a:extLst>
              <a:ext uri="{FF2B5EF4-FFF2-40B4-BE49-F238E27FC236}">
                <a16:creationId xmlns:a16="http://schemas.microsoft.com/office/drawing/2014/main" id="{7AB69CB8-C0F9-4E2D-8B7C-755DE89A78A6}"/>
              </a:ext>
            </a:extLst>
          </p:cNvPr>
          <p:cNvSpPr/>
          <p:nvPr/>
        </p:nvSpPr>
        <p:spPr bwMode="auto">
          <a:xfrm>
            <a:off x="2556026" y="4770555"/>
            <a:ext cx="614444" cy="574159"/>
          </a:xfrm>
          <a:prstGeom prst="rect">
            <a:avLst/>
          </a:prstGeom>
          <a:noFill/>
          <a:ln w="730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D4216-6B96-4B96-F8FB-95821C3515DA}"/>
            </a:ext>
          </a:extLst>
        </p:cNvPr>
        <p:cNvGrpSpPr/>
        <p:nvPr/>
      </p:nvGrpSpPr>
      <p:grpSpPr>
        <a:xfrm>
          <a:off x="0" y="0"/>
          <a:ext cx="0" cy="0"/>
          <a:chOff x="0" y="0"/>
          <a:chExt cx="0" cy="0"/>
        </a:xfrm>
      </p:grpSpPr>
      <p:sp>
        <p:nvSpPr>
          <p:cNvPr id="49" name="矩形 48">
            <a:extLst>
              <a:ext uri="{FF2B5EF4-FFF2-40B4-BE49-F238E27FC236}">
                <a16:creationId xmlns:a16="http://schemas.microsoft.com/office/drawing/2014/main" id="{24254DE4-F688-59FC-2FE6-FB671A80DBA7}"/>
              </a:ext>
            </a:extLst>
          </p:cNvPr>
          <p:cNvSpPr/>
          <p:nvPr/>
        </p:nvSpPr>
        <p:spPr>
          <a:xfrm>
            <a:off x="936000" y="0"/>
            <a:ext cx="8060766" cy="646331"/>
          </a:xfrm>
          <a:prstGeom prst="rect">
            <a:avLst/>
          </a:prstGeom>
        </p:spPr>
        <p:txBody>
          <a:bodyPr wrap="square">
            <a:spAutoFit/>
          </a:bodyPr>
          <a:lstStyle/>
          <a:p>
            <a:pPr lvl="0" fontAlgn="auto">
              <a:spcBef>
                <a:spcPts val="0"/>
              </a:spcBef>
              <a:spcAft>
                <a:spcPts val="0"/>
              </a:spcAft>
              <a:tabLst>
                <a:tab pos="2778125" algn="l"/>
              </a:tabLst>
              <a:defRPr/>
            </a:pPr>
            <a:r>
              <a:rPr lang="zh-CN" altLang="en-US" sz="3600" b="1" kern="0" dirty="0">
                <a:solidFill>
                  <a:srgbClr val="ED7D31"/>
                </a:solidFill>
                <a:latin typeface="Arial"/>
                <a:ea typeface="微软雅黑"/>
              </a:rPr>
              <a:t>二、国内外研究成果调研</a:t>
            </a:r>
          </a:p>
        </p:txBody>
      </p:sp>
      <p:cxnSp>
        <p:nvCxnSpPr>
          <p:cNvPr id="15" name="直接连接符 14">
            <a:extLst>
              <a:ext uri="{FF2B5EF4-FFF2-40B4-BE49-F238E27FC236}">
                <a16:creationId xmlns:a16="http://schemas.microsoft.com/office/drawing/2014/main" id="{08888462-D474-8959-159F-D6F5A6C70D75}"/>
              </a:ext>
            </a:extLst>
          </p:cNvPr>
          <p:cNvCxnSpPr>
            <a:cxnSpLocks/>
          </p:cNvCxnSpPr>
          <p:nvPr/>
        </p:nvCxnSpPr>
        <p:spPr bwMode="auto">
          <a:xfrm>
            <a:off x="1028700" y="638482"/>
            <a:ext cx="11163300" cy="0"/>
          </a:xfrm>
          <a:prstGeom prst="lin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文本占位符 8">
            <a:extLst>
              <a:ext uri="{FF2B5EF4-FFF2-40B4-BE49-F238E27FC236}">
                <a16:creationId xmlns:a16="http://schemas.microsoft.com/office/drawing/2014/main" id="{3647908E-35EB-B0BB-A474-E3ECEB1F5AC5}"/>
              </a:ext>
            </a:extLst>
          </p:cNvPr>
          <p:cNvSpPr>
            <a:spLocks noGrp="1"/>
          </p:cNvSpPr>
          <p:nvPr>
            <p:ph type="body" idx="1"/>
          </p:nvPr>
        </p:nvSpPr>
        <p:spPr>
          <a:xfrm>
            <a:off x="519794" y="877242"/>
            <a:ext cx="4125134" cy="639762"/>
          </a:xfrm>
          <a:prstGeom prst="rect">
            <a:avLst/>
          </a:prstGeom>
          <a:gradFill flip="none" rotWithShape="1">
            <a:gsLst>
              <a:gs pos="0">
                <a:schemeClr val="accent1">
                  <a:lumMod val="75000"/>
                </a:schemeClr>
              </a:gs>
              <a:gs pos="100000">
                <a:schemeClr val="accent1"/>
              </a:gs>
            </a:gsLst>
            <a:lin ang="8100000" scaled="1"/>
            <a:tileRect/>
          </a:gradFill>
          <a:ln w="57150">
            <a:gradFill flip="none" rotWithShape="1">
              <a:gsLst>
                <a:gs pos="0">
                  <a:schemeClr val="accent1"/>
                </a:gs>
                <a:gs pos="100000">
                  <a:schemeClr val="accent1">
                    <a:lumMod val="75000"/>
                  </a:schemeClr>
                </a:gs>
              </a:gsLst>
              <a:lin ang="8100000" scaled="1"/>
              <a:tileRect/>
            </a:gradFill>
          </a:ln>
          <a:effectLst>
            <a:outerShdw blurRad="3810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3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局部关系学习</a:t>
            </a:r>
          </a:p>
        </p:txBody>
      </p:sp>
      <p:pic>
        <p:nvPicPr>
          <p:cNvPr id="3" name="图片 2">
            <a:extLst>
              <a:ext uri="{FF2B5EF4-FFF2-40B4-BE49-F238E27FC236}">
                <a16:creationId xmlns:a16="http://schemas.microsoft.com/office/drawing/2014/main" id="{C59002FF-8383-9499-6A55-A2365641C1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917" y="-360000"/>
            <a:ext cx="1361034" cy="1361034"/>
          </a:xfrm>
          <a:prstGeom prst="rect">
            <a:avLst/>
          </a:prstGeom>
        </p:spPr>
      </p:pic>
      <p:sp>
        <p:nvSpPr>
          <p:cNvPr id="11" name="文本框 10">
            <a:extLst>
              <a:ext uri="{FF2B5EF4-FFF2-40B4-BE49-F238E27FC236}">
                <a16:creationId xmlns:a16="http://schemas.microsoft.com/office/drawing/2014/main" id="{EAE6261E-BCD1-EABD-8166-E3FAA5592072}"/>
              </a:ext>
            </a:extLst>
          </p:cNvPr>
          <p:cNvSpPr txBox="1"/>
          <p:nvPr/>
        </p:nvSpPr>
        <p:spPr>
          <a:xfrm>
            <a:off x="519794" y="1747915"/>
            <a:ext cx="6140822" cy="646331"/>
          </a:xfrm>
          <a:prstGeom prst="rect">
            <a:avLst/>
          </a:prstGeom>
          <a:noFill/>
        </p:spPr>
        <p:txBody>
          <a:bodyPr wrap="square">
            <a:spAutoFit/>
          </a:bodyPr>
          <a:lstStyle/>
          <a:p>
            <a:pPr algn="l">
              <a:spcAft>
                <a:spcPts val="1200"/>
              </a:spcAft>
            </a:pPr>
            <a:r>
              <a:rPr lang="en-US" altLang="zh-CN" b="1" i="0" dirty="0">
                <a:solidFill>
                  <a:srgbClr val="000000"/>
                </a:solidFill>
                <a:effectLst/>
                <a:latin typeface="宋体" panose="02010600030101010101" pitchFamily="2" charset="-122"/>
                <a:cs typeface="Calibri" panose="020F0502020204030204" pitchFamily="34" charset="0"/>
              </a:rPr>
              <a:t>Local Relation Learning for Face Forgery Detection (AAAI 2021)</a:t>
            </a:r>
          </a:p>
        </p:txBody>
      </p:sp>
      <p:sp>
        <p:nvSpPr>
          <p:cNvPr id="20" name="文本框 19">
            <a:extLst>
              <a:ext uri="{FF2B5EF4-FFF2-40B4-BE49-F238E27FC236}">
                <a16:creationId xmlns:a16="http://schemas.microsoft.com/office/drawing/2014/main" id="{75ACEEB0-5A9A-8BFA-94F3-7AB3671F2BBB}"/>
              </a:ext>
            </a:extLst>
          </p:cNvPr>
          <p:cNvSpPr txBox="1"/>
          <p:nvPr/>
        </p:nvSpPr>
        <p:spPr>
          <a:xfrm>
            <a:off x="609600" y="3192642"/>
            <a:ext cx="6140822" cy="307777"/>
          </a:xfrm>
          <a:prstGeom prst="rect">
            <a:avLst/>
          </a:prstGeom>
          <a:noFill/>
        </p:spPr>
        <p:txBody>
          <a:bodyPr wrap="square">
            <a:spAutoFit/>
          </a:bodyPr>
          <a:lstStyle/>
          <a:p>
            <a:r>
              <a:rPr lang="zh-CN" altLang="en-US" sz="1400" dirty="0"/>
              <a:t>提出局部关系学习，用于有效捕获伪造痕迹，如异常纹理和高频噪声。</a:t>
            </a:r>
          </a:p>
        </p:txBody>
      </p:sp>
      <p:sp>
        <p:nvSpPr>
          <p:cNvPr id="4" name="文本框 3">
            <a:extLst>
              <a:ext uri="{FF2B5EF4-FFF2-40B4-BE49-F238E27FC236}">
                <a16:creationId xmlns:a16="http://schemas.microsoft.com/office/drawing/2014/main" id="{6ED63698-A799-7B4B-C38A-2BDDB8574890}"/>
              </a:ext>
            </a:extLst>
          </p:cNvPr>
          <p:cNvSpPr txBox="1"/>
          <p:nvPr/>
        </p:nvSpPr>
        <p:spPr>
          <a:xfrm>
            <a:off x="609600" y="2530212"/>
            <a:ext cx="6140822" cy="523220"/>
          </a:xfrm>
          <a:prstGeom prst="rect">
            <a:avLst/>
          </a:prstGeom>
          <a:noFill/>
        </p:spPr>
        <p:txBody>
          <a:bodyPr wrap="square">
            <a:spAutoFit/>
          </a:bodyPr>
          <a:lstStyle/>
          <a:p>
            <a:r>
              <a:rPr lang="zh-CN" altLang="en-US" sz="1400" dirty="0">
                <a:latin typeface="宋体" panose="02010600030101010101" pitchFamily="2" charset="-122"/>
              </a:rPr>
              <a:t>现有方法将问题建模为全局监督的二分类问题，没有考虑局部区域之间的相关性，全局监督不足以学习到一个泛化的特征，并且容易产生过拟合。</a:t>
            </a:r>
          </a:p>
        </p:txBody>
      </p:sp>
      <p:pic>
        <p:nvPicPr>
          <p:cNvPr id="7" name="图片 6">
            <a:extLst>
              <a:ext uri="{FF2B5EF4-FFF2-40B4-BE49-F238E27FC236}">
                <a16:creationId xmlns:a16="http://schemas.microsoft.com/office/drawing/2014/main" id="{93F6BBE3-BD6C-ADE2-ECBD-E91FB0D82107}"/>
              </a:ext>
            </a:extLst>
          </p:cNvPr>
          <p:cNvPicPr>
            <a:picLocks noChangeAspect="1"/>
          </p:cNvPicPr>
          <p:nvPr/>
        </p:nvPicPr>
        <p:blipFill>
          <a:blip r:embed="rId4"/>
          <a:stretch>
            <a:fillRect/>
          </a:stretch>
        </p:blipFill>
        <p:spPr>
          <a:xfrm>
            <a:off x="1102579" y="3589126"/>
            <a:ext cx="9986841" cy="3112178"/>
          </a:xfrm>
          <a:prstGeom prst="rect">
            <a:avLst/>
          </a:prstGeom>
        </p:spPr>
      </p:pic>
      <p:sp>
        <p:nvSpPr>
          <p:cNvPr id="10" name="文本框 9">
            <a:extLst>
              <a:ext uri="{FF2B5EF4-FFF2-40B4-BE49-F238E27FC236}">
                <a16:creationId xmlns:a16="http://schemas.microsoft.com/office/drawing/2014/main" id="{2756A9F4-A07A-FEB7-C679-52D0F7D4ACA6}"/>
              </a:ext>
            </a:extLst>
          </p:cNvPr>
          <p:cNvSpPr txBox="1"/>
          <p:nvPr/>
        </p:nvSpPr>
        <p:spPr>
          <a:xfrm>
            <a:off x="6750422" y="1001034"/>
            <a:ext cx="5163672" cy="307777"/>
          </a:xfrm>
          <a:prstGeom prst="rect">
            <a:avLst/>
          </a:prstGeom>
          <a:noFill/>
        </p:spPr>
        <p:txBody>
          <a:bodyPr wrap="square">
            <a:spAutoFit/>
          </a:bodyPr>
          <a:lstStyle/>
          <a:p>
            <a:r>
              <a:rPr lang="zh-CN" altLang="en-US" sz="1400" dirty="0"/>
              <a:t>利用离散余弦变换将图像转换到频域，通过滤波器分离低中高频。</a:t>
            </a:r>
          </a:p>
        </p:txBody>
      </p:sp>
      <p:sp>
        <p:nvSpPr>
          <p:cNvPr id="14" name="文本框 13">
            <a:extLst>
              <a:ext uri="{FF2B5EF4-FFF2-40B4-BE49-F238E27FC236}">
                <a16:creationId xmlns:a16="http://schemas.microsoft.com/office/drawing/2014/main" id="{13913E1F-B8E5-A84F-F506-648F9132E367}"/>
              </a:ext>
            </a:extLst>
          </p:cNvPr>
          <p:cNvSpPr txBox="1"/>
          <p:nvPr/>
        </p:nvSpPr>
        <p:spPr>
          <a:xfrm>
            <a:off x="6750422" y="1456106"/>
            <a:ext cx="5163672" cy="523220"/>
          </a:xfrm>
          <a:prstGeom prst="rect">
            <a:avLst/>
          </a:prstGeom>
          <a:noFill/>
        </p:spPr>
        <p:txBody>
          <a:bodyPr wrap="square">
            <a:spAutoFit/>
          </a:bodyPr>
          <a:lstStyle/>
          <a:p>
            <a:r>
              <a:rPr lang="en-US" altLang="zh-CN" sz="1400" dirty="0"/>
              <a:t>RGB-Frequency Attention Module</a:t>
            </a:r>
            <a:r>
              <a:rPr lang="zh-CN" altLang="en-US" sz="1400" dirty="0"/>
              <a:t>（</a:t>
            </a:r>
            <a:r>
              <a:rPr lang="en-US" altLang="zh-CN" sz="1400" dirty="0"/>
              <a:t>RFAM</a:t>
            </a:r>
            <a:r>
              <a:rPr lang="zh-CN" altLang="en-US" sz="1400" dirty="0"/>
              <a:t>）模块在不同的语义层协同融合</a:t>
            </a:r>
            <a:r>
              <a:rPr lang="en-US" altLang="zh-CN" sz="1400" dirty="0"/>
              <a:t>RGB</a:t>
            </a:r>
            <a:r>
              <a:rPr lang="zh-CN" altLang="en-US" sz="1400" dirty="0"/>
              <a:t>和频域信息，以促进局部区域特征的学习。</a:t>
            </a:r>
          </a:p>
        </p:txBody>
      </p:sp>
      <p:sp>
        <p:nvSpPr>
          <p:cNvPr id="17" name="文本框 16">
            <a:extLst>
              <a:ext uri="{FF2B5EF4-FFF2-40B4-BE49-F238E27FC236}">
                <a16:creationId xmlns:a16="http://schemas.microsoft.com/office/drawing/2014/main" id="{EEE9A94F-7F53-EA4E-8EFE-CD5681A241DA}"/>
              </a:ext>
            </a:extLst>
          </p:cNvPr>
          <p:cNvSpPr txBox="1"/>
          <p:nvPr/>
        </p:nvSpPr>
        <p:spPr>
          <a:xfrm>
            <a:off x="6750422" y="2083225"/>
            <a:ext cx="5163065" cy="738664"/>
          </a:xfrm>
          <a:prstGeom prst="rect">
            <a:avLst/>
          </a:prstGeom>
          <a:noFill/>
        </p:spPr>
        <p:txBody>
          <a:bodyPr wrap="square">
            <a:spAutoFit/>
          </a:bodyPr>
          <a:lstStyle/>
          <a:p>
            <a:r>
              <a:rPr lang="en-US" altLang="zh-CN" sz="1400" dirty="0"/>
              <a:t>Multi-scale Patch Similarity Module</a:t>
            </a:r>
            <a:r>
              <a:rPr lang="zh-CN" altLang="en-US" sz="1400" dirty="0"/>
              <a:t>（</a:t>
            </a:r>
            <a:r>
              <a:rPr lang="en-US" altLang="zh-CN" sz="1400" dirty="0"/>
              <a:t>MPSM</a:t>
            </a:r>
            <a:r>
              <a:rPr lang="zh-CN" altLang="en-US" sz="1400" dirty="0"/>
              <a:t>）融合多尺度特征，将</a:t>
            </a:r>
            <a:r>
              <a:rPr lang="en-US" altLang="zh-CN" sz="1400" dirty="0"/>
              <a:t>feature</a:t>
            </a:r>
            <a:r>
              <a:rPr lang="zh-CN" altLang="en-US" sz="1400" dirty="0"/>
              <a:t>转换为</a:t>
            </a:r>
            <a:r>
              <a:rPr lang="en-US" altLang="zh-CN" sz="1400" dirty="0"/>
              <a:t>patch</a:t>
            </a:r>
            <a:r>
              <a:rPr lang="zh-CN" altLang="en-US" sz="1400" dirty="0"/>
              <a:t>，再</a:t>
            </a:r>
            <a:r>
              <a:rPr lang="en-US" altLang="zh-CN" sz="1400" dirty="0"/>
              <a:t>flatten</a:t>
            </a:r>
            <a:r>
              <a:rPr lang="zh-CN" altLang="en-US" sz="1400" dirty="0"/>
              <a:t>为一维向量计算余弦相似度</a:t>
            </a:r>
            <a:r>
              <a:rPr lang="en-US" altLang="zh-CN" sz="1400" dirty="0"/>
              <a:t>s</a:t>
            </a:r>
            <a:r>
              <a:rPr lang="zh-CN" altLang="en-US" sz="1400" dirty="0"/>
              <a:t>，较低的</a:t>
            </a:r>
            <a:r>
              <a:rPr lang="en-US" altLang="zh-CN" sz="1400" dirty="0"/>
              <a:t>s</a:t>
            </a:r>
            <a:r>
              <a:rPr lang="zh-CN" altLang="en-US" sz="1400" dirty="0"/>
              <a:t>表明</a:t>
            </a:r>
            <a:r>
              <a:rPr lang="en-US" altLang="zh-CN" sz="1400" dirty="0"/>
              <a:t>patch</a:t>
            </a:r>
            <a:r>
              <a:rPr lang="zh-CN" altLang="en-US" sz="1400" dirty="0"/>
              <a:t>之间的差异较大，判定为伪造，反之真实。</a:t>
            </a:r>
          </a:p>
        </p:txBody>
      </p:sp>
    </p:spTree>
    <p:extLst>
      <p:ext uri="{BB962C8B-B14F-4D97-AF65-F5344CB8AC3E}">
        <p14:creationId xmlns:p14="http://schemas.microsoft.com/office/powerpoint/2010/main" val="10490007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2C4A0-268A-E480-1CE0-13F860231EC5}"/>
            </a:ext>
          </a:extLst>
        </p:cNvPr>
        <p:cNvGrpSpPr/>
        <p:nvPr/>
      </p:nvGrpSpPr>
      <p:grpSpPr>
        <a:xfrm>
          <a:off x="0" y="0"/>
          <a:ext cx="0" cy="0"/>
          <a:chOff x="0" y="0"/>
          <a:chExt cx="0" cy="0"/>
        </a:xfrm>
      </p:grpSpPr>
      <p:sp>
        <p:nvSpPr>
          <p:cNvPr id="49" name="矩形 48">
            <a:extLst>
              <a:ext uri="{FF2B5EF4-FFF2-40B4-BE49-F238E27FC236}">
                <a16:creationId xmlns:a16="http://schemas.microsoft.com/office/drawing/2014/main" id="{94BA49F9-8276-EF5E-BC40-FCA61D8537C7}"/>
              </a:ext>
            </a:extLst>
          </p:cNvPr>
          <p:cNvSpPr/>
          <p:nvPr/>
        </p:nvSpPr>
        <p:spPr>
          <a:xfrm>
            <a:off x="936000" y="0"/>
            <a:ext cx="8060766" cy="646331"/>
          </a:xfrm>
          <a:prstGeom prst="rect">
            <a:avLst/>
          </a:prstGeom>
        </p:spPr>
        <p:txBody>
          <a:bodyPr wrap="square">
            <a:spAutoFit/>
          </a:bodyPr>
          <a:lstStyle/>
          <a:p>
            <a:pPr lvl="0" fontAlgn="auto">
              <a:spcBef>
                <a:spcPts val="0"/>
              </a:spcBef>
              <a:spcAft>
                <a:spcPts val="0"/>
              </a:spcAft>
              <a:tabLst>
                <a:tab pos="2778125" algn="l"/>
              </a:tabLst>
              <a:defRPr/>
            </a:pPr>
            <a:r>
              <a:rPr lang="zh-CN" altLang="en-US" sz="3600" b="1" kern="0" dirty="0">
                <a:solidFill>
                  <a:srgbClr val="ED7D31"/>
                </a:solidFill>
                <a:latin typeface="Arial"/>
                <a:ea typeface="微软雅黑"/>
              </a:rPr>
              <a:t>二、国内外研究成果调研</a:t>
            </a:r>
          </a:p>
        </p:txBody>
      </p:sp>
      <p:cxnSp>
        <p:nvCxnSpPr>
          <p:cNvPr id="15" name="直接连接符 14">
            <a:extLst>
              <a:ext uri="{FF2B5EF4-FFF2-40B4-BE49-F238E27FC236}">
                <a16:creationId xmlns:a16="http://schemas.microsoft.com/office/drawing/2014/main" id="{6757DB77-C49A-D1E4-50D7-44DC8358BECB}"/>
              </a:ext>
            </a:extLst>
          </p:cNvPr>
          <p:cNvCxnSpPr>
            <a:cxnSpLocks/>
          </p:cNvCxnSpPr>
          <p:nvPr/>
        </p:nvCxnSpPr>
        <p:spPr bwMode="auto">
          <a:xfrm>
            <a:off x="1028700" y="638482"/>
            <a:ext cx="11163300" cy="0"/>
          </a:xfrm>
          <a:prstGeom prst="lin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文本占位符 8">
            <a:extLst>
              <a:ext uri="{FF2B5EF4-FFF2-40B4-BE49-F238E27FC236}">
                <a16:creationId xmlns:a16="http://schemas.microsoft.com/office/drawing/2014/main" id="{BC85845A-70CF-8932-DF92-1754F6D599EA}"/>
              </a:ext>
            </a:extLst>
          </p:cNvPr>
          <p:cNvSpPr>
            <a:spLocks noGrp="1"/>
          </p:cNvSpPr>
          <p:nvPr>
            <p:ph type="body" idx="1"/>
          </p:nvPr>
        </p:nvSpPr>
        <p:spPr>
          <a:xfrm>
            <a:off x="519794" y="877242"/>
            <a:ext cx="4125134" cy="639762"/>
          </a:xfrm>
          <a:prstGeom prst="rect">
            <a:avLst/>
          </a:prstGeom>
          <a:gradFill flip="none" rotWithShape="1">
            <a:gsLst>
              <a:gs pos="0">
                <a:schemeClr val="accent1">
                  <a:lumMod val="75000"/>
                </a:schemeClr>
              </a:gs>
              <a:gs pos="100000">
                <a:schemeClr val="accent1"/>
              </a:gs>
            </a:gsLst>
            <a:lin ang="8100000" scaled="1"/>
            <a:tileRect/>
          </a:gradFill>
          <a:ln w="57150">
            <a:gradFill flip="none" rotWithShape="1">
              <a:gsLst>
                <a:gs pos="0">
                  <a:schemeClr val="accent1"/>
                </a:gs>
                <a:gs pos="100000">
                  <a:schemeClr val="accent1">
                    <a:lumMod val="75000"/>
                  </a:schemeClr>
                </a:gs>
              </a:gsLst>
              <a:lin ang="8100000" scaled="1"/>
              <a:tileRect/>
            </a:gradFill>
          </a:ln>
          <a:effectLst>
            <a:outerShdw blurRad="3810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3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解耦学习</a:t>
            </a:r>
          </a:p>
        </p:txBody>
      </p:sp>
      <p:pic>
        <p:nvPicPr>
          <p:cNvPr id="3" name="图片 2">
            <a:extLst>
              <a:ext uri="{FF2B5EF4-FFF2-40B4-BE49-F238E27FC236}">
                <a16:creationId xmlns:a16="http://schemas.microsoft.com/office/drawing/2014/main" id="{20BE1F94-81A3-9C72-382D-4D6F77AB2C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917" y="-360000"/>
            <a:ext cx="1361034" cy="1361034"/>
          </a:xfrm>
          <a:prstGeom prst="rect">
            <a:avLst/>
          </a:prstGeom>
        </p:spPr>
      </p:pic>
      <p:sp>
        <p:nvSpPr>
          <p:cNvPr id="11" name="文本框 10">
            <a:extLst>
              <a:ext uri="{FF2B5EF4-FFF2-40B4-BE49-F238E27FC236}">
                <a16:creationId xmlns:a16="http://schemas.microsoft.com/office/drawing/2014/main" id="{8BE77849-4B88-F7B9-DBF1-4A657430934B}"/>
              </a:ext>
            </a:extLst>
          </p:cNvPr>
          <p:cNvSpPr txBox="1"/>
          <p:nvPr/>
        </p:nvSpPr>
        <p:spPr>
          <a:xfrm>
            <a:off x="519794" y="1747915"/>
            <a:ext cx="5952722" cy="646331"/>
          </a:xfrm>
          <a:prstGeom prst="rect">
            <a:avLst/>
          </a:prstGeom>
          <a:noFill/>
        </p:spPr>
        <p:txBody>
          <a:bodyPr wrap="square">
            <a:spAutoFit/>
          </a:bodyPr>
          <a:lstStyle/>
          <a:p>
            <a:pPr algn="l">
              <a:spcAft>
                <a:spcPts val="1200"/>
              </a:spcAft>
            </a:pPr>
            <a:r>
              <a:rPr lang="en-US" altLang="zh-CN" b="1" i="0" dirty="0">
                <a:solidFill>
                  <a:srgbClr val="000000"/>
                </a:solidFill>
                <a:effectLst/>
                <a:latin typeface="宋体" panose="02010600030101010101" pitchFamily="2" charset="-122"/>
                <a:cs typeface="Calibri" panose="020F0502020204030204" pitchFamily="34" charset="0"/>
              </a:rPr>
              <a:t>UCF: Uncovering Common Features for Generalizable Deepfake Detection </a:t>
            </a:r>
            <a:r>
              <a:rPr lang="en-US" altLang="zh-CN" b="1" dirty="0">
                <a:solidFill>
                  <a:srgbClr val="000000"/>
                </a:solidFill>
                <a:latin typeface="宋体" panose="02010600030101010101" pitchFamily="2" charset="-122"/>
                <a:cs typeface="Calibri" panose="020F0502020204030204" pitchFamily="34" charset="0"/>
              </a:rPr>
              <a:t>(</a:t>
            </a:r>
            <a:r>
              <a:rPr lang="en-US" altLang="zh-CN" b="1" i="0" dirty="0">
                <a:solidFill>
                  <a:srgbClr val="000000"/>
                </a:solidFill>
                <a:effectLst/>
                <a:latin typeface="宋体" panose="02010600030101010101" pitchFamily="2" charset="-122"/>
                <a:cs typeface="Calibri" panose="020F0502020204030204" pitchFamily="34" charset="0"/>
              </a:rPr>
              <a:t>ICCV 2023)</a:t>
            </a:r>
          </a:p>
        </p:txBody>
      </p:sp>
      <p:sp>
        <p:nvSpPr>
          <p:cNvPr id="4" name="文本框 3">
            <a:extLst>
              <a:ext uri="{FF2B5EF4-FFF2-40B4-BE49-F238E27FC236}">
                <a16:creationId xmlns:a16="http://schemas.microsoft.com/office/drawing/2014/main" id="{CE7DB46F-2263-4528-88A7-C378491F107F}"/>
              </a:ext>
            </a:extLst>
          </p:cNvPr>
          <p:cNvSpPr txBox="1"/>
          <p:nvPr/>
        </p:nvSpPr>
        <p:spPr>
          <a:xfrm>
            <a:off x="6472517" y="1001034"/>
            <a:ext cx="5262281" cy="523220"/>
          </a:xfrm>
          <a:prstGeom prst="rect">
            <a:avLst/>
          </a:prstGeom>
          <a:noFill/>
        </p:spPr>
        <p:txBody>
          <a:bodyPr wrap="square">
            <a:spAutoFit/>
          </a:bodyPr>
          <a:lstStyle/>
          <a:p>
            <a:r>
              <a:rPr lang="zh-CN" altLang="en-US" sz="1400" dirty="0">
                <a:latin typeface="宋体" panose="02010600030101010101" pitchFamily="2" charset="-122"/>
              </a:rPr>
              <a:t>认为现有检测方法泛化能力差是由于过拟合了伪造无关内容和特定伪造相关特征。</a:t>
            </a:r>
          </a:p>
        </p:txBody>
      </p:sp>
      <p:pic>
        <p:nvPicPr>
          <p:cNvPr id="6" name="图片 5">
            <a:extLst>
              <a:ext uri="{FF2B5EF4-FFF2-40B4-BE49-F238E27FC236}">
                <a16:creationId xmlns:a16="http://schemas.microsoft.com/office/drawing/2014/main" id="{85305F05-2AD9-B1CE-441E-BAEC9827E9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794" y="2625157"/>
            <a:ext cx="4839790" cy="4013838"/>
          </a:xfrm>
          <a:prstGeom prst="rect">
            <a:avLst/>
          </a:prstGeom>
        </p:spPr>
      </p:pic>
      <p:sp>
        <p:nvSpPr>
          <p:cNvPr id="8" name="文本框 7">
            <a:extLst>
              <a:ext uri="{FF2B5EF4-FFF2-40B4-BE49-F238E27FC236}">
                <a16:creationId xmlns:a16="http://schemas.microsoft.com/office/drawing/2014/main" id="{BA434E17-CC9D-E8B8-DEC1-49FAC9A2A595}"/>
              </a:ext>
            </a:extLst>
          </p:cNvPr>
          <p:cNvSpPr txBox="1"/>
          <p:nvPr/>
        </p:nvSpPr>
        <p:spPr>
          <a:xfrm>
            <a:off x="6472516" y="2388370"/>
            <a:ext cx="5262281" cy="738664"/>
          </a:xfrm>
          <a:prstGeom prst="rect">
            <a:avLst/>
          </a:prstGeom>
          <a:noFill/>
        </p:spPr>
        <p:txBody>
          <a:bodyPr wrap="square">
            <a:spAutoFit/>
          </a:bodyPr>
          <a:lstStyle/>
          <a:p>
            <a:r>
              <a:rPr lang="zh-CN" altLang="en-US" sz="1400" dirty="0">
                <a:latin typeface="宋体" panose="02010600030101010101" pitchFamily="2" charset="-122"/>
              </a:rPr>
              <a:t>通过多任务解耦框架将图像信息分解为三部分</a:t>
            </a:r>
            <a:r>
              <a:rPr lang="en-US" altLang="zh-CN" sz="1400" dirty="0">
                <a:latin typeface="宋体" panose="02010600030101010101" pitchFamily="2" charset="-122"/>
              </a:rPr>
              <a:t>:</a:t>
            </a:r>
            <a:r>
              <a:rPr lang="zh-CN" altLang="en-US" sz="1400" dirty="0">
                <a:latin typeface="宋体" panose="02010600030101010101" pitchFamily="2" charset="-122"/>
              </a:rPr>
              <a:t>与伪造无关的特征、特定伪造方法特征以及通用伪造特征。利用通用伪造特征进行分类能一定程度上缓解过拟合导致的泛化表现差的问题。</a:t>
            </a:r>
          </a:p>
        </p:txBody>
      </p:sp>
      <p:sp>
        <p:nvSpPr>
          <p:cNvPr id="16" name="文本框 15">
            <a:extLst>
              <a:ext uri="{FF2B5EF4-FFF2-40B4-BE49-F238E27FC236}">
                <a16:creationId xmlns:a16="http://schemas.microsoft.com/office/drawing/2014/main" id="{141F8A23-5E99-F793-ECFF-901FF326A566}"/>
              </a:ext>
            </a:extLst>
          </p:cNvPr>
          <p:cNvSpPr txBox="1"/>
          <p:nvPr/>
        </p:nvSpPr>
        <p:spPr>
          <a:xfrm>
            <a:off x="6472516" y="1694702"/>
            <a:ext cx="5262281" cy="523220"/>
          </a:xfrm>
          <a:prstGeom prst="rect">
            <a:avLst/>
          </a:prstGeom>
          <a:noFill/>
        </p:spPr>
        <p:txBody>
          <a:bodyPr wrap="square">
            <a:spAutoFit/>
          </a:bodyPr>
          <a:lstStyle/>
          <a:p>
            <a:r>
              <a:rPr lang="zh-CN" altLang="en-US" sz="1400" dirty="0">
                <a:latin typeface="宋体" panose="02010600030101010101" pitchFamily="2" charset="-122"/>
              </a:rPr>
              <a:t>基于解耦学习，解耦学习是一种将复杂特征分解为更简单、更精确定义的变量的方法，并将它们编码为具有高判别力的独立维度。</a:t>
            </a:r>
          </a:p>
        </p:txBody>
      </p:sp>
      <p:pic>
        <p:nvPicPr>
          <p:cNvPr id="19" name="图片 18">
            <a:extLst>
              <a:ext uri="{FF2B5EF4-FFF2-40B4-BE49-F238E27FC236}">
                <a16:creationId xmlns:a16="http://schemas.microsoft.com/office/drawing/2014/main" id="{4CAD73A8-8A6B-1109-8013-29660F6DBB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07874" y="3266293"/>
            <a:ext cx="6061542" cy="3367523"/>
          </a:xfrm>
          <a:prstGeom prst="rect">
            <a:avLst/>
          </a:prstGeom>
        </p:spPr>
      </p:pic>
    </p:spTree>
    <p:extLst>
      <p:ext uri="{BB962C8B-B14F-4D97-AF65-F5344CB8AC3E}">
        <p14:creationId xmlns:p14="http://schemas.microsoft.com/office/powerpoint/2010/main" val="21844899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507493-E382-10F5-7C5E-0186C690AED0}"/>
            </a:ext>
          </a:extLst>
        </p:cNvPr>
        <p:cNvGrpSpPr/>
        <p:nvPr/>
      </p:nvGrpSpPr>
      <p:grpSpPr>
        <a:xfrm>
          <a:off x="0" y="0"/>
          <a:ext cx="0" cy="0"/>
          <a:chOff x="0" y="0"/>
          <a:chExt cx="0" cy="0"/>
        </a:xfrm>
      </p:grpSpPr>
      <p:sp>
        <p:nvSpPr>
          <p:cNvPr id="49" name="矩形 48">
            <a:extLst>
              <a:ext uri="{FF2B5EF4-FFF2-40B4-BE49-F238E27FC236}">
                <a16:creationId xmlns:a16="http://schemas.microsoft.com/office/drawing/2014/main" id="{E58C7B38-010B-6218-945F-203DD22FC24E}"/>
              </a:ext>
            </a:extLst>
          </p:cNvPr>
          <p:cNvSpPr/>
          <p:nvPr/>
        </p:nvSpPr>
        <p:spPr>
          <a:xfrm>
            <a:off x="936000" y="0"/>
            <a:ext cx="8060766" cy="646331"/>
          </a:xfrm>
          <a:prstGeom prst="rect">
            <a:avLst/>
          </a:prstGeom>
        </p:spPr>
        <p:txBody>
          <a:bodyPr wrap="square">
            <a:spAutoFit/>
          </a:bodyPr>
          <a:lstStyle/>
          <a:p>
            <a:pPr lvl="0" fontAlgn="auto">
              <a:spcBef>
                <a:spcPts val="0"/>
              </a:spcBef>
              <a:spcAft>
                <a:spcPts val="0"/>
              </a:spcAft>
              <a:tabLst>
                <a:tab pos="2778125" algn="l"/>
              </a:tabLst>
              <a:defRPr/>
            </a:pPr>
            <a:r>
              <a:rPr lang="zh-CN" altLang="en-US" sz="3600" b="1" kern="0" dirty="0">
                <a:solidFill>
                  <a:srgbClr val="ED7D31"/>
                </a:solidFill>
                <a:latin typeface="Arial"/>
                <a:ea typeface="微软雅黑"/>
              </a:rPr>
              <a:t>二、国内外研究成果调研</a:t>
            </a:r>
          </a:p>
        </p:txBody>
      </p:sp>
      <p:cxnSp>
        <p:nvCxnSpPr>
          <p:cNvPr id="15" name="直接连接符 14">
            <a:extLst>
              <a:ext uri="{FF2B5EF4-FFF2-40B4-BE49-F238E27FC236}">
                <a16:creationId xmlns:a16="http://schemas.microsoft.com/office/drawing/2014/main" id="{4610E8C0-CBC5-A63C-CF6B-B8B7CA683B49}"/>
              </a:ext>
            </a:extLst>
          </p:cNvPr>
          <p:cNvCxnSpPr>
            <a:cxnSpLocks/>
          </p:cNvCxnSpPr>
          <p:nvPr/>
        </p:nvCxnSpPr>
        <p:spPr bwMode="auto">
          <a:xfrm>
            <a:off x="1028700" y="638482"/>
            <a:ext cx="11163300" cy="0"/>
          </a:xfrm>
          <a:prstGeom prst="lin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文本占位符 8">
            <a:extLst>
              <a:ext uri="{FF2B5EF4-FFF2-40B4-BE49-F238E27FC236}">
                <a16:creationId xmlns:a16="http://schemas.microsoft.com/office/drawing/2014/main" id="{B98701BC-29EB-EFAE-131A-B0F087BC8983}"/>
              </a:ext>
            </a:extLst>
          </p:cNvPr>
          <p:cNvSpPr>
            <a:spLocks noGrp="1"/>
          </p:cNvSpPr>
          <p:nvPr>
            <p:ph type="body" idx="1"/>
          </p:nvPr>
        </p:nvSpPr>
        <p:spPr>
          <a:xfrm>
            <a:off x="519794" y="877242"/>
            <a:ext cx="4125134" cy="639762"/>
          </a:xfrm>
          <a:prstGeom prst="rect">
            <a:avLst/>
          </a:prstGeom>
          <a:gradFill flip="none" rotWithShape="1">
            <a:gsLst>
              <a:gs pos="0">
                <a:schemeClr val="accent1">
                  <a:lumMod val="75000"/>
                </a:schemeClr>
              </a:gs>
              <a:gs pos="100000">
                <a:schemeClr val="accent1"/>
              </a:gs>
            </a:gsLst>
            <a:lin ang="8100000" scaled="1"/>
            <a:tileRect/>
          </a:gradFill>
          <a:ln w="57150">
            <a:gradFill flip="none" rotWithShape="1">
              <a:gsLst>
                <a:gs pos="0">
                  <a:schemeClr val="accent1"/>
                </a:gs>
                <a:gs pos="100000">
                  <a:schemeClr val="accent1">
                    <a:lumMod val="75000"/>
                  </a:schemeClr>
                </a:gs>
              </a:gsLst>
              <a:lin ang="8100000" scaled="1"/>
              <a:tileRect/>
            </a:gradFill>
          </a:ln>
          <a:effectLst>
            <a:outerShdw blurRad="3810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3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自混合监督</a:t>
            </a:r>
          </a:p>
        </p:txBody>
      </p:sp>
      <p:pic>
        <p:nvPicPr>
          <p:cNvPr id="3" name="图片 2">
            <a:extLst>
              <a:ext uri="{FF2B5EF4-FFF2-40B4-BE49-F238E27FC236}">
                <a16:creationId xmlns:a16="http://schemas.microsoft.com/office/drawing/2014/main" id="{C5E06034-8E9A-8392-E87E-2D9557BB23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917" y="-360000"/>
            <a:ext cx="1361034" cy="1361034"/>
          </a:xfrm>
          <a:prstGeom prst="rect">
            <a:avLst/>
          </a:prstGeom>
        </p:spPr>
      </p:pic>
      <p:sp>
        <p:nvSpPr>
          <p:cNvPr id="11" name="文本框 10">
            <a:extLst>
              <a:ext uri="{FF2B5EF4-FFF2-40B4-BE49-F238E27FC236}">
                <a16:creationId xmlns:a16="http://schemas.microsoft.com/office/drawing/2014/main" id="{4D2C4608-7EDC-3893-5482-B9CB620D5A76}"/>
              </a:ext>
            </a:extLst>
          </p:cNvPr>
          <p:cNvSpPr txBox="1"/>
          <p:nvPr/>
        </p:nvSpPr>
        <p:spPr>
          <a:xfrm>
            <a:off x="519794" y="1747915"/>
            <a:ext cx="5952722" cy="646331"/>
          </a:xfrm>
          <a:prstGeom prst="rect">
            <a:avLst/>
          </a:prstGeom>
          <a:noFill/>
        </p:spPr>
        <p:txBody>
          <a:bodyPr wrap="square">
            <a:spAutoFit/>
          </a:bodyPr>
          <a:lstStyle/>
          <a:p>
            <a:pPr algn="l">
              <a:spcAft>
                <a:spcPts val="1200"/>
              </a:spcAft>
            </a:pPr>
            <a:r>
              <a:rPr lang="en-US" altLang="zh-CN" b="1" dirty="0">
                <a:solidFill>
                  <a:srgbClr val="000000"/>
                </a:solidFill>
                <a:latin typeface="宋体" panose="02010600030101010101" pitchFamily="2" charset="-122"/>
                <a:cs typeface="Calibri" panose="020F0502020204030204" pitchFamily="34" charset="0"/>
              </a:rPr>
              <a:t>Detecting Deepfakes with Self-Blended Images (CVPR</a:t>
            </a:r>
            <a:r>
              <a:rPr lang="en-US" altLang="zh-CN" b="1" i="0" dirty="0">
                <a:solidFill>
                  <a:srgbClr val="000000"/>
                </a:solidFill>
                <a:effectLst/>
                <a:latin typeface="宋体" panose="02010600030101010101" pitchFamily="2" charset="-122"/>
                <a:cs typeface="Calibri" panose="020F0502020204030204" pitchFamily="34" charset="0"/>
              </a:rPr>
              <a:t> 2022)</a:t>
            </a:r>
          </a:p>
        </p:txBody>
      </p:sp>
      <p:sp>
        <p:nvSpPr>
          <p:cNvPr id="4" name="文本框 3">
            <a:extLst>
              <a:ext uri="{FF2B5EF4-FFF2-40B4-BE49-F238E27FC236}">
                <a16:creationId xmlns:a16="http://schemas.microsoft.com/office/drawing/2014/main" id="{95E8F0F2-5593-5C3B-3431-02E4AA318C21}"/>
              </a:ext>
            </a:extLst>
          </p:cNvPr>
          <p:cNvSpPr txBox="1"/>
          <p:nvPr/>
        </p:nvSpPr>
        <p:spPr>
          <a:xfrm>
            <a:off x="523234" y="2525355"/>
            <a:ext cx="5262281" cy="523220"/>
          </a:xfrm>
          <a:prstGeom prst="rect">
            <a:avLst/>
          </a:prstGeom>
          <a:noFill/>
        </p:spPr>
        <p:txBody>
          <a:bodyPr wrap="square">
            <a:spAutoFit/>
          </a:bodyPr>
          <a:lstStyle/>
          <a:p>
            <a:r>
              <a:rPr lang="zh-CN" altLang="en-US" sz="1400" dirty="0">
                <a:latin typeface="宋体" panose="02010600030101010101" pitchFamily="2" charset="-122"/>
              </a:rPr>
              <a:t>利用图片自混合的方法替代传统训练方法，摆脱对伪造样本的依赖。</a:t>
            </a:r>
          </a:p>
        </p:txBody>
      </p:sp>
      <p:pic>
        <p:nvPicPr>
          <p:cNvPr id="2" name="图片 1">
            <a:extLst>
              <a:ext uri="{FF2B5EF4-FFF2-40B4-BE49-F238E27FC236}">
                <a16:creationId xmlns:a16="http://schemas.microsoft.com/office/drawing/2014/main" id="{53B4D2D5-6191-A383-02FB-390AC97268A0}"/>
              </a:ext>
            </a:extLst>
          </p:cNvPr>
          <p:cNvPicPr>
            <a:picLocks noChangeAspect="1"/>
          </p:cNvPicPr>
          <p:nvPr/>
        </p:nvPicPr>
        <p:blipFill>
          <a:blip r:embed="rId4"/>
          <a:stretch>
            <a:fillRect/>
          </a:stretch>
        </p:blipFill>
        <p:spPr>
          <a:xfrm>
            <a:off x="7535119" y="872719"/>
            <a:ext cx="2923294" cy="3172256"/>
          </a:xfrm>
          <a:prstGeom prst="rect">
            <a:avLst/>
          </a:prstGeom>
        </p:spPr>
      </p:pic>
      <p:sp>
        <p:nvSpPr>
          <p:cNvPr id="7" name="文本框 6">
            <a:extLst>
              <a:ext uri="{FF2B5EF4-FFF2-40B4-BE49-F238E27FC236}">
                <a16:creationId xmlns:a16="http://schemas.microsoft.com/office/drawing/2014/main" id="{BE54C284-F4D0-80FB-DCA7-41A984EA6896}"/>
              </a:ext>
            </a:extLst>
          </p:cNvPr>
          <p:cNvSpPr txBox="1"/>
          <p:nvPr/>
        </p:nvSpPr>
        <p:spPr>
          <a:xfrm>
            <a:off x="519794" y="3179684"/>
            <a:ext cx="5486400" cy="738664"/>
          </a:xfrm>
          <a:prstGeom prst="rect">
            <a:avLst/>
          </a:prstGeom>
          <a:noFill/>
        </p:spPr>
        <p:txBody>
          <a:bodyPr wrap="square">
            <a:spAutoFit/>
          </a:bodyPr>
          <a:lstStyle/>
          <a:p>
            <a:r>
              <a:rPr lang="zh-CN" altLang="en-US" sz="1400" dirty="0"/>
              <a:t>💥方法特点：只使用真实人脸训练，通过图片自混合产生更加难以识别的伪造样本，鼓励模型学习更加鲁棒的表示，同时避免过拟合特定的伪造方法</a:t>
            </a:r>
          </a:p>
        </p:txBody>
      </p:sp>
      <p:pic>
        <p:nvPicPr>
          <p:cNvPr id="10" name="图片 9">
            <a:extLst>
              <a:ext uri="{FF2B5EF4-FFF2-40B4-BE49-F238E27FC236}">
                <a16:creationId xmlns:a16="http://schemas.microsoft.com/office/drawing/2014/main" id="{260F5788-EF29-3284-AF7B-0E188EE5A2D2}"/>
              </a:ext>
            </a:extLst>
          </p:cNvPr>
          <p:cNvPicPr>
            <a:picLocks noChangeAspect="1"/>
          </p:cNvPicPr>
          <p:nvPr/>
        </p:nvPicPr>
        <p:blipFill>
          <a:blip r:embed="rId5"/>
          <a:stretch>
            <a:fillRect/>
          </a:stretch>
        </p:blipFill>
        <p:spPr>
          <a:xfrm>
            <a:off x="514350" y="4049457"/>
            <a:ext cx="6096000" cy="2179807"/>
          </a:xfrm>
          <a:prstGeom prst="rect">
            <a:avLst/>
          </a:prstGeom>
        </p:spPr>
      </p:pic>
      <p:sp>
        <p:nvSpPr>
          <p:cNvPr id="12" name="文本框 11">
            <a:extLst>
              <a:ext uri="{FF2B5EF4-FFF2-40B4-BE49-F238E27FC236}">
                <a16:creationId xmlns:a16="http://schemas.microsoft.com/office/drawing/2014/main" id="{D2F6FA58-108E-2290-BC4F-E2E9371A19EC}"/>
              </a:ext>
            </a:extLst>
          </p:cNvPr>
          <p:cNvSpPr txBox="1"/>
          <p:nvPr/>
        </p:nvSpPr>
        <p:spPr>
          <a:xfrm>
            <a:off x="6813177" y="4375727"/>
            <a:ext cx="4577603" cy="954107"/>
          </a:xfrm>
          <a:prstGeom prst="rect">
            <a:avLst/>
          </a:prstGeom>
          <a:noFill/>
        </p:spPr>
        <p:txBody>
          <a:bodyPr wrap="square">
            <a:spAutoFit/>
          </a:bodyPr>
          <a:lstStyle/>
          <a:p>
            <a:r>
              <a:rPr lang="en-US" altLang="zh-CN" sz="1400" dirty="0">
                <a:latin typeface="宋体" panose="02010600030101010101" pitchFamily="2" charset="-122"/>
              </a:rPr>
              <a:t>STG</a:t>
            </a:r>
            <a:r>
              <a:rPr lang="zh-CN" altLang="en-US" sz="1400" dirty="0">
                <a:latin typeface="宋体" panose="02010600030101010101" pitchFamily="2" charset="-122"/>
              </a:rPr>
              <a:t>模块从单张真实图像生成一对伪源图像和伪目标图像，以产生统计不一致和空间错配。模块随机应用调整</a:t>
            </a:r>
            <a:r>
              <a:rPr lang="en-US" altLang="zh-CN" sz="1400" dirty="0">
                <a:latin typeface="宋体" panose="02010600030101010101" pitchFamily="2" charset="-122"/>
              </a:rPr>
              <a:t>RGB</a:t>
            </a:r>
            <a:r>
              <a:rPr lang="zh-CN" altLang="en-US" sz="1400" dirty="0">
                <a:latin typeface="宋体" panose="02010600030101010101" pitchFamily="2" charset="-122"/>
              </a:rPr>
              <a:t>通道值、色相、饱和度、亮度和对比度，图像降采样或锐化处理，以模拟伪造图像中常见的色彩偏差和频率异常。</a:t>
            </a:r>
          </a:p>
        </p:txBody>
      </p:sp>
      <p:sp>
        <p:nvSpPr>
          <p:cNvPr id="13" name="文本框 12">
            <a:extLst>
              <a:ext uri="{FF2B5EF4-FFF2-40B4-BE49-F238E27FC236}">
                <a16:creationId xmlns:a16="http://schemas.microsoft.com/office/drawing/2014/main" id="{A3F4012F-5480-EB52-E2C8-4F0017D455EB}"/>
              </a:ext>
            </a:extLst>
          </p:cNvPr>
          <p:cNvSpPr txBox="1"/>
          <p:nvPr/>
        </p:nvSpPr>
        <p:spPr>
          <a:xfrm>
            <a:off x="6813177" y="5512707"/>
            <a:ext cx="4577603" cy="523220"/>
          </a:xfrm>
          <a:prstGeom prst="rect">
            <a:avLst/>
          </a:prstGeom>
          <a:noFill/>
        </p:spPr>
        <p:txBody>
          <a:bodyPr wrap="square">
            <a:spAutoFit/>
          </a:bodyPr>
          <a:lstStyle/>
          <a:p>
            <a:r>
              <a:rPr lang="zh-CN" altLang="en-US" sz="1400" dirty="0">
                <a:latin typeface="宋体" panose="02010600030101010101" pitchFamily="2" charset="-122"/>
              </a:rPr>
              <a:t>通过蒙版按比例混合伪源图像和伪目标图像来生成最终图像。</a:t>
            </a:r>
          </a:p>
        </p:txBody>
      </p:sp>
    </p:spTree>
    <p:extLst>
      <p:ext uri="{BB962C8B-B14F-4D97-AF65-F5344CB8AC3E}">
        <p14:creationId xmlns:p14="http://schemas.microsoft.com/office/powerpoint/2010/main" val="37668816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017F9-2F21-AC82-D34A-54370B849866}"/>
            </a:ext>
          </a:extLst>
        </p:cNvPr>
        <p:cNvGrpSpPr/>
        <p:nvPr/>
      </p:nvGrpSpPr>
      <p:grpSpPr>
        <a:xfrm>
          <a:off x="0" y="0"/>
          <a:ext cx="0" cy="0"/>
          <a:chOff x="0" y="0"/>
          <a:chExt cx="0" cy="0"/>
        </a:xfrm>
      </p:grpSpPr>
      <p:sp>
        <p:nvSpPr>
          <p:cNvPr id="49" name="矩形 48">
            <a:extLst>
              <a:ext uri="{FF2B5EF4-FFF2-40B4-BE49-F238E27FC236}">
                <a16:creationId xmlns:a16="http://schemas.microsoft.com/office/drawing/2014/main" id="{772A9E4D-FFB6-03CA-33A3-3AF49712FA92}"/>
              </a:ext>
            </a:extLst>
          </p:cNvPr>
          <p:cNvSpPr/>
          <p:nvPr/>
        </p:nvSpPr>
        <p:spPr>
          <a:xfrm>
            <a:off x="936000" y="0"/>
            <a:ext cx="8060766" cy="646331"/>
          </a:xfrm>
          <a:prstGeom prst="rect">
            <a:avLst/>
          </a:prstGeom>
        </p:spPr>
        <p:txBody>
          <a:bodyPr wrap="square">
            <a:spAutoFit/>
          </a:bodyPr>
          <a:lstStyle/>
          <a:p>
            <a:pPr lvl="0" fontAlgn="auto">
              <a:spcBef>
                <a:spcPts val="0"/>
              </a:spcBef>
              <a:spcAft>
                <a:spcPts val="0"/>
              </a:spcAft>
              <a:tabLst>
                <a:tab pos="2778125" algn="l"/>
              </a:tabLst>
              <a:defRPr/>
            </a:pPr>
            <a:r>
              <a:rPr lang="zh-CN" altLang="en-US" sz="3600" b="1" kern="0" dirty="0">
                <a:solidFill>
                  <a:srgbClr val="ED7D31"/>
                </a:solidFill>
                <a:latin typeface="Arial"/>
                <a:ea typeface="微软雅黑"/>
              </a:rPr>
              <a:t>二、国内外研究成果调研</a:t>
            </a:r>
          </a:p>
        </p:txBody>
      </p:sp>
      <p:cxnSp>
        <p:nvCxnSpPr>
          <p:cNvPr id="15" name="直接连接符 14">
            <a:extLst>
              <a:ext uri="{FF2B5EF4-FFF2-40B4-BE49-F238E27FC236}">
                <a16:creationId xmlns:a16="http://schemas.microsoft.com/office/drawing/2014/main" id="{B486CBD0-9B45-DCBD-6055-316EDC01E9F4}"/>
              </a:ext>
            </a:extLst>
          </p:cNvPr>
          <p:cNvCxnSpPr>
            <a:cxnSpLocks/>
          </p:cNvCxnSpPr>
          <p:nvPr/>
        </p:nvCxnSpPr>
        <p:spPr bwMode="auto">
          <a:xfrm>
            <a:off x="1028700" y="638482"/>
            <a:ext cx="11163300" cy="0"/>
          </a:xfrm>
          <a:prstGeom prst="lin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文本占位符 8">
            <a:extLst>
              <a:ext uri="{FF2B5EF4-FFF2-40B4-BE49-F238E27FC236}">
                <a16:creationId xmlns:a16="http://schemas.microsoft.com/office/drawing/2014/main" id="{5FE1D6E8-2CE1-454C-7FD8-D96F290B1945}"/>
              </a:ext>
            </a:extLst>
          </p:cNvPr>
          <p:cNvSpPr>
            <a:spLocks noGrp="1"/>
          </p:cNvSpPr>
          <p:nvPr>
            <p:ph type="body" idx="1"/>
          </p:nvPr>
        </p:nvSpPr>
        <p:spPr>
          <a:xfrm>
            <a:off x="519794" y="877242"/>
            <a:ext cx="4125134" cy="639762"/>
          </a:xfrm>
          <a:prstGeom prst="rect">
            <a:avLst/>
          </a:prstGeom>
          <a:gradFill flip="none" rotWithShape="1">
            <a:gsLst>
              <a:gs pos="0">
                <a:schemeClr val="accent1">
                  <a:lumMod val="75000"/>
                </a:schemeClr>
              </a:gs>
              <a:gs pos="100000">
                <a:schemeClr val="accent1"/>
              </a:gs>
            </a:gsLst>
            <a:lin ang="8100000" scaled="1"/>
            <a:tileRect/>
          </a:gradFill>
          <a:ln w="57150">
            <a:gradFill flip="none" rotWithShape="1">
              <a:gsLst>
                <a:gs pos="0">
                  <a:schemeClr val="accent1"/>
                </a:gs>
                <a:gs pos="100000">
                  <a:schemeClr val="accent1">
                    <a:lumMod val="75000"/>
                  </a:schemeClr>
                </a:gs>
              </a:gsLst>
              <a:lin ang="8100000" scaled="1"/>
              <a:tileRect/>
            </a:gradFill>
          </a:ln>
          <a:effectLst>
            <a:outerShdw blurRad="3810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3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频域线索</a:t>
            </a:r>
          </a:p>
        </p:txBody>
      </p:sp>
      <p:pic>
        <p:nvPicPr>
          <p:cNvPr id="3" name="图片 2">
            <a:extLst>
              <a:ext uri="{FF2B5EF4-FFF2-40B4-BE49-F238E27FC236}">
                <a16:creationId xmlns:a16="http://schemas.microsoft.com/office/drawing/2014/main" id="{3858DA96-17DF-EB3A-0FF4-7DB50ACCD3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917" y="-360000"/>
            <a:ext cx="1361034" cy="1361034"/>
          </a:xfrm>
          <a:prstGeom prst="rect">
            <a:avLst/>
          </a:prstGeom>
        </p:spPr>
      </p:pic>
      <p:sp>
        <p:nvSpPr>
          <p:cNvPr id="11" name="文本框 10">
            <a:extLst>
              <a:ext uri="{FF2B5EF4-FFF2-40B4-BE49-F238E27FC236}">
                <a16:creationId xmlns:a16="http://schemas.microsoft.com/office/drawing/2014/main" id="{F9760890-0B8B-8AFC-C236-AEEBAF3DDA4E}"/>
              </a:ext>
            </a:extLst>
          </p:cNvPr>
          <p:cNvSpPr txBox="1"/>
          <p:nvPr/>
        </p:nvSpPr>
        <p:spPr>
          <a:xfrm>
            <a:off x="519794" y="1747915"/>
            <a:ext cx="5952722" cy="646331"/>
          </a:xfrm>
          <a:prstGeom prst="rect">
            <a:avLst/>
          </a:prstGeom>
          <a:noFill/>
        </p:spPr>
        <p:txBody>
          <a:bodyPr wrap="square">
            <a:spAutoFit/>
          </a:bodyPr>
          <a:lstStyle/>
          <a:p>
            <a:pPr algn="l">
              <a:spcAft>
                <a:spcPts val="1200"/>
              </a:spcAft>
            </a:pPr>
            <a:r>
              <a:rPr lang="en-US" altLang="zh-CN" b="1" dirty="0">
                <a:solidFill>
                  <a:srgbClr val="000000"/>
                </a:solidFill>
                <a:latin typeface="宋体" panose="02010600030101010101" pitchFamily="2" charset="-122"/>
                <a:cs typeface="Calibri" panose="020F0502020204030204" pitchFamily="34" charset="0"/>
              </a:rPr>
              <a:t>Spatial-phase shallow learning: rethinking face forgery detection in frequency domain (CVPR</a:t>
            </a:r>
            <a:r>
              <a:rPr lang="en-US" altLang="zh-CN" b="1" i="0" dirty="0">
                <a:solidFill>
                  <a:srgbClr val="000000"/>
                </a:solidFill>
                <a:effectLst/>
                <a:latin typeface="宋体" panose="02010600030101010101" pitchFamily="2" charset="-122"/>
                <a:cs typeface="Calibri" panose="020F0502020204030204" pitchFamily="34" charset="0"/>
              </a:rPr>
              <a:t> 2021)</a:t>
            </a:r>
          </a:p>
        </p:txBody>
      </p:sp>
      <p:sp>
        <p:nvSpPr>
          <p:cNvPr id="4" name="文本框 3">
            <a:extLst>
              <a:ext uri="{FF2B5EF4-FFF2-40B4-BE49-F238E27FC236}">
                <a16:creationId xmlns:a16="http://schemas.microsoft.com/office/drawing/2014/main" id="{CDED64BD-F337-73D6-7EB2-21B20FF118AF}"/>
              </a:ext>
            </a:extLst>
          </p:cNvPr>
          <p:cNvSpPr txBox="1"/>
          <p:nvPr/>
        </p:nvSpPr>
        <p:spPr>
          <a:xfrm>
            <a:off x="519794" y="2625157"/>
            <a:ext cx="5952722" cy="738664"/>
          </a:xfrm>
          <a:prstGeom prst="rect">
            <a:avLst/>
          </a:prstGeom>
          <a:noFill/>
        </p:spPr>
        <p:txBody>
          <a:bodyPr wrap="square">
            <a:spAutoFit/>
          </a:bodyPr>
          <a:lstStyle/>
          <a:p>
            <a:r>
              <a:rPr lang="zh-CN" altLang="en-US" sz="1400" dirty="0">
                <a:latin typeface="宋体" panose="02010600030101010101" pitchFamily="2" charset="-122"/>
              </a:rPr>
              <a:t>图像不仅在像素空间（即空间域）表现出特征，在频域中也包含独特的伪造线索。基于频域的检测器关注图像的频率分布，如低频（大致轮廓）和高频（细节信息）的异常，以应对传统空间域检测的局限性。</a:t>
            </a:r>
          </a:p>
        </p:txBody>
      </p:sp>
      <p:sp>
        <p:nvSpPr>
          <p:cNvPr id="8" name="文本框 7">
            <a:extLst>
              <a:ext uri="{FF2B5EF4-FFF2-40B4-BE49-F238E27FC236}">
                <a16:creationId xmlns:a16="http://schemas.microsoft.com/office/drawing/2014/main" id="{4979825B-93BA-895B-7D64-56F092A89501}"/>
              </a:ext>
            </a:extLst>
          </p:cNvPr>
          <p:cNvSpPr txBox="1"/>
          <p:nvPr/>
        </p:nvSpPr>
        <p:spPr>
          <a:xfrm>
            <a:off x="6610350" y="1039950"/>
            <a:ext cx="5262281" cy="954107"/>
          </a:xfrm>
          <a:prstGeom prst="rect">
            <a:avLst/>
          </a:prstGeom>
          <a:noFill/>
        </p:spPr>
        <p:txBody>
          <a:bodyPr wrap="square">
            <a:spAutoFit/>
          </a:bodyPr>
          <a:lstStyle/>
          <a:p>
            <a:r>
              <a:rPr lang="en-US" altLang="zh-CN" sz="1400" dirty="0">
                <a:latin typeface="宋体" panose="02010600030101010101" pitchFamily="2" charset="-122"/>
              </a:rPr>
              <a:t>SPSL</a:t>
            </a:r>
            <a:r>
              <a:rPr lang="zh-CN" altLang="en-US" sz="1400" dirty="0">
                <a:latin typeface="宋体" panose="02010600030101010101" pitchFamily="2" charset="-122"/>
              </a:rPr>
              <a:t>还证明了相位谱对上采样操作的敏感度比幅度谱更高，使用相位谱能够更好地捕捉到因上采样操作所产生的伪影。为此</a:t>
            </a:r>
            <a:r>
              <a:rPr lang="en-US" altLang="zh-CN" sz="1400" dirty="0">
                <a:latin typeface="宋体" panose="02010600030101010101" pitchFamily="2" charset="-122"/>
              </a:rPr>
              <a:t>SPSL</a:t>
            </a:r>
            <a:r>
              <a:rPr lang="zh-CN" altLang="en-US" sz="1400" dirty="0">
                <a:latin typeface="宋体" panose="02010600030101010101" pitchFamily="2" charset="-122"/>
              </a:rPr>
              <a:t>结合空间图像和相位谱来捕捉人脸伪造的上采样伪影，从而提高伪造检测的泛化能力。</a:t>
            </a:r>
            <a:endParaRPr lang="en-US" altLang="zh-CN" sz="1400" dirty="0">
              <a:latin typeface="宋体" panose="02010600030101010101" pitchFamily="2" charset="-122"/>
            </a:endParaRPr>
          </a:p>
        </p:txBody>
      </p:sp>
      <p:sp>
        <p:nvSpPr>
          <p:cNvPr id="16" name="文本框 15">
            <a:extLst>
              <a:ext uri="{FF2B5EF4-FFF2-40B4-BE49-F238E27FC236}">
                <a16:creationId xmlns:a16="http://schemas.microsoft.com/office/drawing/2014/main" id="{949AD0D1-01F7-1F93-C650-761CBFBBE5A1}"/>
              </a:ext>
            </a:extLst>
          </p:cNvPr>
          <p:cNvSpPr txBox="1"/>
          <p:nvPr/>
        </p:nvSpPr>
        <p:spPr>
          <a:xfrm>
            <a:off x="609600" y="3594732"/>
            <a:ext cx="5862916" cy="523220"/>
          </a:xfrm>
          <a:prstGeom prst="rect">
            <a:avLst/>
          </a:prstGeom>
          <a:noFill/>
        </p:spPr>
        <p:txBody>
          <a:bodyPr wrap="square">
            <a:spAutoFit/>
          </a:bodyPr>
          <a:lstStyle/>
          <a:p>
            <a:r>
              <a:rPr lang="en-US" altLang="zh-CN" sz="1400" dirty="0">
                <a:latin typeface="宋体" panose="02010600030101010101" pitchFamily="2" charset="-122"/>
              </a:rPr>
              <a:t>SPSL</a:t>
            </a:r>
            <a:r>
              <a:rPr lang="zh-CN" altLang="en-US" sz="1400" dirty="0">
                <a:latin typeface="宋体" panose="02010600030101010101" pitchFamily="2" charset="-122"/>
              </a:rPr>
              <a:t>基于这样的一个观察：上采样是大多数人脸伪造技术的必要步骤，而累计上采样会在频域中，特别是相位谱中，导致显著变化。</a:t>
            </a:r>
          </a:p>
        </p:txBody>
      </p:sp>
      <p:pic>
        <p:nvPicPr>
          <p:cNvPr id="2" name="图片 1">
            <a:extLst>
              <a:ext uri="{FF2B5EF4-FFF2-40B4-BE49-F238E27FC236}">
                <a16:creationId xmlns:a16="http://schemas.microsoft.com/office/drawing/2014/main" id="{41BA9C56-509B-BF5B-2128-A2C6848B6245}"/>
              </a:ext>
            </a:extLst>
          </p:cNvPr>
          <p:cNvPicPr>
            <a:picLocks noChangeAspect="1"/>
          </p:cNvPicPr>
          <p:nvPr/>
        </p:nvPicPr>
        <p:blipFill>
          <a:blip r:embed="rId4"/>
          <a:stretch>
            <a:fillRect/>
          </a:stretch>
        </p:blipFill>
        <p:spPr>
          <a:xfrm>
            <a:off x="1410349" y="4189678"/>
            <a:ext cx="3234579" cy="2525420"/>
          </a:xfrm>
          <a:prstGeom prst="rect">
            <a:avLst/>
          </a:prstGeom>
        </p:spPr>
      </p:pic>
      <p:sp>
        <p:nvSpPr>
          <p:cNvPr id="18" name="文本框 17">
            <a:extLst>
              <a:ext uri="{FF2B5EF4-FFF2-40B4-BE49-F238E27FC236}">
                <a16:creationId xmlns:a16="http://schemas.microsoft.com/office/drawing/2014/main" id="{CDEABE9F-3472-443B-B1EF-995BCF2897CA}"/>
              </a:ext>
            </a:extLst>
          </p:cNvPr>
          <p:cNvSpPr txBox="1"/>
          <p:nvPr/>
        </p:nvSpPr>
        <p:spPr>
          <a:xfrm>
            <a:off x="6610349" y="2155351"/>
            <a:ext cx="5262281" cy="954107"/>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宋体" panose="02010600030101010101" pitchFamily="2" charset="-122"/>
                <a:ea typeface="宋体" pitchFamily="2" charset="-122"/>
                <a:cs typeface="+mn-cs"/>
              </a:rPr>
              <a:t>此外，对于人脸伪造检测任务而言，</a:t>
            </a:r>
            <a:r>
              <a:rPr lang="zh-CN" altLang="en-US" sz="1400" dirty="0">
                <a:solidFill>
                  <a:srgbClr val="000000"/>
                </a:solidFill>
                <a:latin typeface="宋体" panose="02010600030101010101" pitchFamily="2" charset="-122"/>
              </a:rPr>
              <a:t>作者</a:t>
            </a:r>
            <a:r>
              <a:rPr kumimoji="0" lang="zh-CN" altLang="en-US" sz="1400" b="0" i="0" u="none" strike="noStrike" kern="1200" cap="none" spc="0" normalizeH="0" baseline="0" noProof="0" dirty="0">
                <a:ln>
                  <a:noFill/>
                </a:ln>
                <a:solidFill>
                  <a:srgbClr val="000000"/>
                </a:solidFill>
                <a:effectLst/>
                <a:uLnTx/>
                <a:uFillTx/>
                <a:latin typeface="宋体" panose="02010600030101010101" pitchFamily="2" charset="-122"/>
                <a:ea typeface="宋体" pitchFamily="2" charset="-122"/>
                <a:cs typeface="+mn-cs"/>
              </a:rPr>
              <a:t>认为局部纹理信息比高层语义信息更重要。因为高层语义信息包含了原始和伪造人脸图像的许多共同特征。因此，</a:t>
            </a:r>
            <a:r>
              <a:rPr kumimoji="0" lang="en-US" altLang="zh-CN" sz="1400" b="0" i="0" u="none" strike="noStrike" kern="1200" cap="none" spc="0" normalizeH="0" baseline="0" noProof="0" dirty="0">
                <a:ln>
                  <a:noFill/>
                </a:ln>
                <a:solidFill>
                  <a:srgbClr val="000000"/>
                </a:solidFill>
                <a:effectLst/>
                <a:uLnTx/>
                <a:uFillTx/>
                <a:latin typeface="宋体" panose="02010600030101010101" pitchFamily="2" charset="-122"/>
                <a:ea typeface="宋体" pitchFamily="2" charset="-122"/>
                <a:cs typeface="+mn-cs"/>
              </a:rPr>
              <a:t>SPSL</a:t>
            </a:r>
            <a:r>
              <a:rPr kumimoji="0" lang="zh-CN" altLang="en-US" sz="1400" b="0" i="0" u="none" strike="noStrike" kern="1200" cap="none" spc="0" normalizeH="0" baseline="0" noProof="0" dirty="0">
                <a:ln>
                  <a:noFill/>
                </a:ln>
                <a:solidFill>
                  <a:srgbClr val="000000"/>
                </a:solidFill>
                <a:effectLst/>
                <a:uLnTx/>
                <a:uFillTx/>
                <a:latin typeface="宋体" panose="02010600030101010101" pitchFamily="2" charset="-122"/>
                <a:ea typeface="宋体" pitchFamily="2" charset="-122"/>
                <a:cs typeface="+mn-cs"/>
              </a:rPr>
              <a:t>还通过浅化网络来减小感受野，抑制高层特征，聚焦于局部区域。</a:t>
            </a:r>
          </a:p>
        </p:txBody>
      </p:sp>
      <p:pic>
        <p:nvPicPr>
          <p:cNvPr id="21" name="图片 20">
            <a:extLst>
              <a:ext uri="{FF2B5EF4-FFF2-40B4-BE49-F238E27FC236}">
                <a16:creationId xmlns:a16="http://schemas.microsoft.com/office/drawing/2014/main" id="{DC7BF924-7675-732C-0D92-10BF308EE9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5021" y="3172321"/>
            <a:ext cx="4912935" cy="3542777"/>
          </a:xfrm>
          <a:prstGeom prst="rect">
            <a:avLst/>
          </a:prstGeom>
        </p:spPr>
      </p:pic>
    </p:spTree>
    <p:extLst>
      <p:ext uri="{BB962C8B-B14F-4D97-AF65-F5344CB8AC3E}">
        <p14:creationId xmlns:p14="http://schemas.microsoft.com/office/powerpoint/2010/main" val="42062200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E636F-F054-EB2D-EA67-5053220BDF38}"/>
            </a:ext>
          </a:extLst>
        </p:cNvPr>
        <p:cNvGrpSpPr/>
        <p:nvPr/>
      </p:nvGrpSpPr>
      <p:grpSpPr>
        <a:xfrm>
          <a:off x="0" y="0"/>
          <a:ext cx="0" cy="0"/>
          <a:chOff x="0" y="0"/>
          <a:chExt cx="0" cy="0"/>
        </a:xfrm>
      </p:grpSpPr>
      <p:sp>
        <p:nvSpPr>
          <p:cNvPr id="49" name="矩形 48">
            <a:extLst>
              <a:ext uri="{FF2B5EF4-FFF2-40B4-BE49-F238E27FC236}">
                <a16:creationId xmlns:a16="http://schemas.microsoft.com/office/drawing/2014/main" id="{2B91333F-643C-7A7F-9B5E-DACF8C148E49}"/>
              </a:ext>
            </a:extLst>
          </p:cNvPr>
          <p:cNvSpPr/>
          <p:nvPr/>
        </p:nvSpPr>
        <p:spPr>
          <a:xfrm>
            <a:off x="936000" y="0"/>
            <a:ext cx="8060766" cy="646331"/>
          </a:xfrm>
          <a:prstGeom prst="rect">
            <a:avLst/>
          </a:prstGeom>
        </p:spPr>
        <p:txBody>
          <a:bodyPr wrap="square">
            <a:spAutoFit/>
          </a:bodyPr>
          <a:lstStyle/>
          <a:p>
            <a:pPr lvl="0" fontAlgn="auto">
              <a:spcBef>
                <a:spcPts val="0"/>
              </a:spcBef>
              <a:spcAft>
                <a:spcPts val="0"/>
              </a:spcAft>
              <a:tabLst>
                <a:tab pos="2778125" algn="l"/>
              </a:tabLst>
              <a:defRPr/>
            </a:pPr>
            <a:r>
              <a:rPr lang="zh-CN" altLang="en-US" sz="3600" b="1" kern="0" dirty="0">
                <a:solidFill>
                  <a:srgbClr val="ED7D31"/>
                </a:solidFill>
                <a:latin typeface="Arial"/>
                <a:ea typeface="微软雅黑"/>
              </a:rPr>
              <a:t>二、国内外研究成果调研</a:t>
            </a:r>
          </a:p>
        </p:txBody>
      </p:sp>
      <p:cxnSp>
        <p:nvCxnSpPr>
          <p:cNvPr id="15" name="直接连接符 14">
            <a:extLst>
              <a:ext uri="{FF2B5EF4-FFF2-40B4-BE49-F238E27FC236}">
                <a16:creationId xmlns:a16="http://schemas.microsoft.com/office/drawing/2014/main" id="{36006D17-F106-F58C-EF46-07FE62F0768A}"/>
              </a:ext>
            </a:extLst>
          </p:cNvPr>
          <p:cNvCxnSpPr>
            <a:cxnSpLocks/>
          </p:cNvCxnSpPr>
          <p:nvPr/>
        </p:nvCxnSpPr>
        <p:spPr bwMode="auto">
          <a:xfrm>
            <a:off x="1028700" y="638482"/>
            <a:ext cx="11163300" cy="0"/>
          </a:xfrm>
          <a:prstGeom prst="lin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文本占位符 8">
            <a:extLst>
              <a:ext uri="{FF2B5EF4-FFF2-40B4-BE49-F238E27FC236}">
                <a16:creationId xmlns:a16="http://schemas.microsoft.com/office/drawing/2014/main" id="{052B4D15-5650-FAEE-7513-500E45D845D1}"/>
              </a:ext>
            </a:extLst>
          </p:cNvPr>
          <p:cNvSpPr>
            <a:spLocks noGrp="1"/>
          </p:cNvSpPr>
          <p:nvPr>
            <p:ph type="body" idx="1"/>
          </p:nvPr>
        </p:nvSpPr>
        <p:spPr>
          <a:xfrm>
            <a:off x="519794" y="877242"/>
            <a:ext cx="4125134" cy="639762"/>
          </a:xfrm>
          <a:prstGeom prst="rect">
            <a:avLst/>
          </a:prstGeom>
          <a:gradFill flip="none" rotWithShape="1">
            <a:gsLst>
              <a:gs pos="0">
                <a:schemeClr val="accent1">
                  <a:lumMod val="75000"/>
                </a:schemeClr>
              </a:gs>
              <a:gs pos="100000">
                <a:schemeClr val="accent1"/>
              </a:gs>
            </a:gsLst>
            <a:lin ang="8100000" scaled="1"/>
            <a:tileRect/>
          </a:gradFill>
          <a:ln w="57150">
            <a:gradFill flip="none" rotWithShape="1">
              <a:gsLst>
                <a:gs pos="0">
                  <a:schemeClr val="accent1"/>
                </a:gs>
                <a:gs pos="100000">
                  <a:schemeClr val="accent1">
                    <a:lumMod val="75000"/>
                  </a:schemeClr>
                </a:gs>
              </a:gsLst>
              <a:lin ang="8100000" scaled="1"/>
              <a:tileRect/>
            </a:gradFill>
          </a:ln>
          <a:effectLst>
            <a:outerShdw blurRad="3810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3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新一代深度伪造检测</a:t>
            </a:r>
          </a:p>
        </p:txBody>
      </p:sp>
      <p:pic>
        <p:nvPicPr>
          <p:cNvPr id="3" name="图片 2">
            <a:extLst>
              <a:ext uri="{FF2B5EF4-FFF2-40B4-BE49-F238E27FC236}">
                <a16:creationId xmlns:a16="http://schemas.microsoft.com/office/drawing/2014/main" id="{E5A0D5CF-B39A-EA13-8100-F8868A5A3C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917" y="-360000"/>
            <a:ext cx="1361034" cy="1361034"/>
          </a:xfrm>
          <a:prstGeom prst="rect">
            <a:avLst/>
          </a:prstGeom>
        </p:spPr>
      </p:pic>
      <p:sp>
        <p:nvSpPr>
          <p:cNvPr id="5" name="文本框 4">
            <a:extLst>
              <a:ext uri="{FF2B5EF4-FFF2-40B4-BE49-F238E27FC236}">
                <a16:creationId xmlns:a16="http://schemas.microsoft.com/office/drawing/2014/main" id="{D9D159DD-33D2-24E5-374A-821F12867282}"/>
              </a:ext>
            </a:extLst>
          </p:cNvPr>
          <p:cNvSpPr txBox="1"/>
          <p:nvPr/>
        </p:nvSpPr>
        <p:spPr>
          <a:xfrm>
            <a:off x="519794" y="1747915"/>
            <a:ext cx="6140822" cy="646331"/>
          </a:xfrm>
          <a:prstGeom prst="rect">
            <a:avLst/>
          </a:prstGeom>
          <a:noFill/>
        </p:spPr>
        <p:txBody>
          <a:bodyPr wrap="square">
            <a:spAutoFit/>
          </a:bodyPr>
          <a:lstStyle/>
          <a:p>
            <a:pPr algn="l">
              <a:spcAft>
                <a:spcPts val="1200"/>
              </a:spcAft>
            </a:pPr>
            <a:r>
              <a:rPr lang="en-US" altLang="zh-CN" b="1" i="0" dirty="0">
                <a:solidFill>
                  <a:srgbClr val="000000"/>
                </a:solidFill>
                <a:effectLst/>
                <a:latin typeface="宋体" panose="02010600030101010101" pitchFamily="2" charset="-122"/>
                <a:cs typeface="Calibri" panose="020F0502020204030204" pitchFamily="34" charset="0"/>
              </a:rPr>
              <a:t>DF40: Toward Next-Generation Deepfake Detection (</a:t>
            </a:r>
            <a:r>
              <a:rPr lang="en-US" altLang="zh-CN" b="1" i="0" dirty="0" err="1">
                <a:solidFill>
                  <a:srgbClr val="000000"/>
                </a:solidFill>
                <a:effectLst/>
                <a:latin typeface="宋体" panose="02010600030101010101" pitchFamily="2" charset="-122"/>
                <a:cs typeface="Calibri" panose="020F0502020204030204" pitchFamily="34" charset="0"/>
              </a:rPr>
              <a:t>NeurIPS</a:t>
            </a:r>
            <a:r>
              <a:rPr lang="en-US" altLang="zh-CN" b="1" i="0" dirty="0">
                <a:solidFill>
                  <a:srgbClr val="000000"/>
                </a:solidFill>
                <a:effectLst/>
                <a:latin typeface="宋体" panose="02010600030101010101" pitchFamily="2" charset="-122"/>
                <a:cs typeface="Calibri" panose="020F0502020204030204" pitchFamily="34" charset="0"/>
              </a:rPr>
              <a:t> 2024)</a:t>
            </a:r>
          </a:p>
        </p:txBody>
      </p:sp>
      <p:sp>
        <p:nvSpPr>
          <p:cNvPr id="7" name="文本框 6">
            <a:extLst>
              <a:ext uri="{FF2B5EF4-FFF2-40B4-BE49-F238E27FC236}">
                <a16:creationId xmlns:a16="http://schemas.microsoft.com/office/drawing/2014/main" id="{847B4AB7-D18F-658D-084A-17CA1DCD3639}"/>
              </a:ext>
            </a:extLst>
          </p:cNvPr>
          <p:cNvSpPr txBox="1"/>
          <p:nvPr/>
        </p:nvSpPr>
        <p:spPr>
          <a:xfrm>
            <a:off x="519794" y="2625157"/>
            <a:ext cx="6140822" cy="1169551"/>
          </a:xfrm>
          <a:prstGeom prst="rect">
            <a:avLst/>
          </a:prstGeom>
          <a:noFill/>
        </p:spPr>
        <p:txBody>
          <a:bodyPr wrap="square">
            <a:spAutoFit/>
          </a:bodyPr>
          <a:lstStyle/>
          <a:p>
            <a:r>
              <a:rPr lang="zh-CN" altLang="en-US" sz="1400" dirty="0"/>
              <a:t>人脸伪造的方法非常多样大致可以分为</a:t>
            </a:r>
            <a:r>
              <a:rPr lang="en-US" altLang="zh-CN" sz="1400" dirty="0"/>
              <a:t>face-swapping (FS), face-reenactment (FR), entire face synthesis (EFS), and face editing (FE)</a:t>
            </a:r>
            <a:r>
              <a:rPr lang="zh-CN" altLang="en-US" sz="1400" dirty="0"/>
              <a:t>四大类，现存的许多检测器只能应对训练集中见过的伪造方法，而难以泛化至未见过的伪造方法。这些检测器在训练集上普遍存在过拟合伪造不相关特征的现象，严重影响模型的泛化能力。</a:t>
            </a:r>
          </a:p>
        </p:txBody>
      </p:sp>
      <p:pic>
        <p:nvPicPr>
          <p:cNvPr id="10" name="图片 9">
            <a:extLst>
              <a:ext uri="{FF2B5EF4-FFF2-40B4-BE49-F238E27FC236}">
                <a16:creationId xmlns:a16="http://schemas.microsoft.com/office/drawing/2014/main" id="{3C5DD6FC-3121-9E3B-4ECE-97286ED23E93}"/>
              </a:ext>
            </a:extLst>
          </p:cNvPr>
          <p:cNvPicPr>
            <a:picLocks noChangeAspect="1"/>
          </p:cNvPicPr>
          <p:nvPr/>
        </p:nvPicPr>
        <p:blipFill>
          <a:blip r:embed="rId4"/>
          <a:stretch>
            <a:fillRect/>
          </a:stretch>
        </p:blipFill>
        <p:spPr>
          <a:xfrm>
            <a:off x="1353230" y="4025619"/>
            <a:ext cx="4473949" cy="2774669"/>
          </a:xfrm>
          <a:prstGeom prst="rect">
            <a:avLst/>
          </a:prstGeom>
        </p:spPr>
      </p:pic>
      <p:sp>
        <p:nvSpPr>
          <p:cNvPr id="12" name="文本框 11">
            <a:extLst>
              <a:ext uri="{FF2B5EF4-FFF2-40B4-BE49-F238E27FC236}">
                <a16:creationId xmlns:a16="http://schemas.microsoft.com/office/drawing/2014/main" id="{5D24373D-FFC0-E19B-3AB3-A56F4ACCCE8B}"/>
              </a:ext>
            </a:extLst>
          </p:cNvPr>
          <p:cNvSpPr txBox="1"/>
          <p:nvPr/>
        </p:nvSpPr>
        <p:spPr>
          <a:xfrm>
            <a:off x="6920753" y="1208056"/>
            <a:ext cx="4858710" cy="523220"/>
          </a:xfrm>
          <a:prstGeom prst="rect">
            <a:avLst/>
          </a:prstGeom>
          <a:noFill/>
        </p:spPr>
        <p:txBody>
          <a:bodyPr wrap="square">
            <a:spAutoFit/>
          </a:bodyPr>
          <a:lstStyle/>
          <a:p>
            <a:r>
              <a:rPr lang="zh-CN" altLang="en-US" sz="1400" dirty="0"/>
              <a:t>文章提出了超大型数据集，包含了</a:t>
            </a:r>
            <a:r>
              <a:rPr lang="en-US" altLang="zh-CN" sz="1400" dirty="0"/>
              <a:t>40</a:t>
            </a:r>
            <a:r>
              <a:rPr lang="zh-CN" altLang="en-US" sz="1400" dirty="0"/>
              <a:t>种伪造方法，弥补了旧数据集的伪造方法过时的缺陷。</a:t>
            </a:r>
          </a:p>
        </p:txBody>
      </p:sp>
      <p:sp>
        <p:nvSpPr>
          <p:cNvPr id="13" name="文本框 12">
            <a:extLst>
              <a:ext uri="{FF2B5EF4-FFF2-40B4-BE49-F238E27FC236}">
                <a16:creationId xmlns:a16="http://schemas.microsoft.com/office/drawing/2014/main" id="{DBFDC426-F604-5BF3-DFDA-BC9AC8F918B3}"/>
              </a:ext>
            </a:extLst>
          </p:cNvPr>
          <p:cNvSpPr txBox="1"/>
          <p:nvPr/>
        </p:nvSpPr>
        <p:spPr>
          <a:xfrm>
            <a:off x="6920753" y="1952126"/>
            <a:ext cx="4858710" cy="523220"/>
          </a:xfrm>
          <a:prstGeom prst="rect">
            <a:avLst/>
          </a:prstGeom>
          <a:noFill/>
        </p:spPr>
        <p:txBody>
          <a:bodyPr wrap="square">
            <a:spAutoFit/>
          </a:bodyPr>
          <a:lstStyle/>
          <a:p>
            <a:r>
              <a:rPr lang="zh-CN" altLang="en-US" sz="1400" dirty="0"/>
              <a:t>文章发现语言</a:t>
            </a:r>
            <a:r>
              <a:rPr lang="en-US" altLang="zh-CN" sz="1400" dirty="0"/>
              <a:t>-</a:t>
            </a:r>
            <a:r>
              <a:rPr lang="zh-CN" altLang="en-US" sz="1400" dirty="0"/>
              <a:t>视觉跨模态模型</a:t>
            </a:r>
            <a:r>
              <a:rPr lang="en-US" altLang="zh-CN" sz="1400" dirty="0"/>
              <a:t>CLIP</a:t>
            </a:r>
            <a:r>
              <a:rPr lang="zh-CN" altLang="en-US" sz="1400" dirty="0"/>
              <a:t>在</a:t>
            </a:r>
            <a:r>
              <a:rPr lang="en-US" altLang="zh-CN" sz="1400" dirty="0"/>
              <a:t>DF40</a:t>
            </a:r>
            <a:r>
              <a:rPr lang="zh-CN" altLang="en-US" sz="1400" dirty="0"/>
              <a:t>的评估拥有最好的表现，强于现有的为深度伪造检测专门设计的网络。</a:t>
            </a:r>
          </a:p>
        </p:txBody>
      </p:sp>
      <p:sp>
        <p:nvSpPr>
          <p:cNvPr id="14" name="文本框 13">
            <a:extLst>
              <a:ext uri="{FF2B5EF4-FFF2-40B4-BE49-F238E27FC236}">
                <a16:creationId xmlns:a16="http://schemas.microsoft.com/office/drawing/2014/main" id="{BABA4319-D7AF-2C0D-9237-A8D0ADE40C6C}"/>
              </a:ext>
            </a:extLst>
          </p:cNvPr>
          <p:cNvSpPr txBox="1"/>
          <p:nvPr/>
        </p:nvSpPr>
        <p:spPr>
          <a:xfrm>
            <a:off x="6920753" y="2696196"/>
            <a:ext cx="4858710" cy="4154984"/>
          </a:xfrm>
          <a:prstGeom prst="rect">
            <a:avLst/>
          </a:prstGeom>
          <a:noFill/>
        </p:spPr>
        <p:txBody>
          <a:bodyPr wrap="square">
            <a:spAutoFit/>
          </a:bodyPr>
          <a:lstStyle/>
          <a:p>
            <a:r>
              <a:rPr lang="zh-CN" altLang="en-US" sz="1400" dirty="0"/>
              <a:t>文章提出了</a:t>
            </a:r>
            <a:r>
              <a:rPr lang="en-US" altLang="zh-CN" sz="1400" dirty="0"/>
              <a:t>5</a:t>
            </a:r>
            <a:r>
              <a:rPr lang="zh-CN" altLang="en-US" sz="1400" dirty="0"/>
              <a:t>个开放性的问题。</a:t>
            </a:r>
            <a:endParaRPr lang="en-US" altLang="zh-CN" sz="1400" dirty="0"/>
          </a:p>
          <a:p>
            <a:pPr algn="l">
              <a:spcAft>
                <a:spcPts val="1200"/>
              </a:spcAft>
              <a:buFont typeface="+mj-lt"/>
              <a:buAutoNum type="arabicPeriod"/>
            </a:pPr>
            <a:r>
              <a:rPr lang="en-US" altLang="zh-CN" sz="1400" b="0" i="0" dirty="0" err="1">
                <a:solidFill>
                  <a:srgbClr val="333333"/>
                </a:solidFill>
                <a:effectLst/>
                <a:latin typeface="宋体" panose="02010600030101010101" pitchFamily="2" charset="-122"/>
              </a:rPr>
              <a:t>BlendFake</a:t>
            </a:r>
            <a:r>
              <a:rPr lang="zh-CN" altLang="en-US" sz="1400" b="0" i="0" dirty="0">
                <a:solidFill>
                  <a:srgbClr val="333333"/>
                </a:solidFill>
                <a:effectLst/>
                <a:latin typeface="宋体" panose="02010600030101010101" pitchFamily="2" charset="-122"/>
              </a:rPr>
              <a:t>的优化使用：如何发掘</a:t>
            </a:r>
            <a:r>
              <a:rPr lang="en-US" altLang="zh-CN" sz="1400" b="0" i="0" dirty="0" err="1">
                <a:solidFill>
                  <a:srgbClr val="333333"/>
                </a:solidFill>
                <a:effectLst/>
                <a:latin typeface="宋体" panose="02010600030101010101" pitchFamily="2" charset="-122"/>
              </a:rPr>
              <a:t>BlendFake</a:t>
            </a:r>
            <a:r>
              <a:rPr lang="zh-CN" altLang="en-US" sz="1400" b="0" i="0" dirty="0">
                <a:solidFill>
                  <a:srgbClr val="333333"/>
                </a:solidFill>
                <a:effectLst/>
                <a:latin typeface="宋体" panose="02010600030101010101" pitchFamily="2" charset="-122"/>
              </a:rPr>
              <a:t>在深伪检测训练中的真正潜力？能否将</a:t>
            </a:r>
            <a:r>
              <a:rPr lang="en-US" altLang="zh-CN" sz="1400" b="0" i="0" dirty="0" err="1">
                <a:solidFill>
                  <a:srgbClr val="333333"/>
                </a:solidFill>
                <a:effectLst/>
                <a:latin typeface="宋体" panose="02010600030101010101" pitchFamily="2" charset="-122"/>
              </a:rPr>
              <a:t>BlendFake</a:t>
            </a:r>
            <a:r>
              <a:rPr lang="zh-CN" altLang="en-US" sz="1400" b="0" i="0" dirty="0">
                <a:solidFill>
                  <a:srgbClr val="333333"/>
                </a:solidFill>
                <a:effectLst/>
                <a:latin typeface="宋体" panose="02010600030101010101" pitchFamily="2" charset="-122"/>
              </a:rPr>
              <a:t>和</a:t>
            </a:r>
            <a:r>
              <a:rPr lang="en-US" altLang="zh-CN" sz="1400" b="0" i="0" dirty="0">
                <a:solidFill>
                  <a:srgbClr val="333333"/>
                </a:solidFill>
                <a:effectLst/>
                <a:latin typeface="宋体" panose="02010600030101010101" pitchFamily="2" charset="-122"/>
              </a:rPr>
              <a:t>Deepfake</a:t>
            </a:r>
            <a:r>
              <a:rPr lang="zh-CN" altLang="en-US" sz="1400" b="0" i="0" dirty="0">
                <a:solidFill>
                  <a:srgbClr val="333333"/>
                </a:solidFill>
                <a:effectLst/>
                <a:latin typeface="宋体" panose="02010600030101010101" pitchFamily="2" charset="-122"/>
              </a:rPr>
              <a:t>数据结合以提升训练效果，并且有效应对哪些类型的伪造？</a:t>
            </a:r>
          </a:p>
          <a:p>
            <a:pPr algn="l">
              <a:spcAft>
                <a:spcPts val="1200"/>
              </a:spcAft>
              <a:buFont typeface="+mj-lt"/>
              <a:buAutoNum type="arabicPeriod"/>
            </a:pPr>
            <a:r>
              <a:rPr lang="zh-CN" altLang="en-US" sz="1400" b="0" i="0" dirty="0">
                <a:solidFill>
                  <a:srgbClr val="333333"/>
                </a:solidFill>
                <a:effectLst/>
                <a:latin typeface="宋体" panose="02010600030101010101" pitchFamily="2" charset="-122"/>
              </a:rPr>
              <a:t>增量学习框架的设计：随着深伪数据多样性的增加，如何设计一个增量学习框架来有效地学习多种不同的伪造？特别是如何在该框架中处理真实数据？</a:t>
            </a:r>
          </a:p>
          <a:p>
            <a:pPr algn="l">
              <a:spcAft>
                <a:spcPts val="1200"/>
              </a:spcAft>
              <a:buFont typeface="+mj-lt"/>
              <a:buAutoNum type="arabicPeriod"/>
            </a:pPr>
            <a:r>
              <a:rPr lang="zh-CN" altLang="en-US" sz="1400" b="0" i="0" dirty="0">
                <a:solidFill>
                  <a:srgbClr val="333333"/>
                </a:solidFill>
                <a:effectLst/>
                <a:latin typeface="宋体" panose="02010600030101010101" pitchFamily="2" charset="-122"/>
              </a:rPr>
              <a:t>基于类别的深伪分类：由于现有技术难以涵盖所有伪造方法，是否可以基于伪造特征（如面部交换</a:t>
            </a:r>
            <a:r>
              <a:rPr lang="en-US" altLang="zh-CN" sz="1400" b="0" i="0" dirty="0">
                <a:solidFill>
                  <a:srgbClr val="333333"/>
                </a:solidFill>
                <a:effectLst/>
                <a:latin typeface="宋体" panose="02010600030101010101" pitchFamily="2" charset="-122"/>
              </a:rPr>
              <a:t>FS</a:t>
            </a:r>
            <a:r>
              <a:rPr lang="zh-CN" altLang="en-US" sz="1400" b="0" i="0" dirty="0">
                <a:solidFill>
                  <a:srgbClr val="333333"/>
                </a:solidFill>
                <a:effectLst/>
                <a:latin typeface="宋体" panose="02010600030101010101" pitchFamily="2" charset="-122"/>
              </a:rPr>
              <a:t>、面部重现</a:t>
            </a:r>
            <a:r>
              <a:rPr lang="en-US" altLang="zh-CN" sz="1400" b="0" i="0" dirty="0">
                <a:solidFill>
                  <a:srgbClr val="333333"/>
                </a:solidFill>
                <a:effectLst/>
                <a:latin typeface="宋体" panose="02010600030101010101" pitchFamily="2" charset="-122"/>
              </a:rPr>
              <a:t>FR</a:t>
            </a:r>
            <a:r>
              <a:rPr lang="zh-CN" altLang="en-US" sz="1400" b="0" i="0" dirty="0">
                <a:solidFill>
                  <a:srgbClr val="333333"/>
                </a:solidFill>
                <a:effectLst/>
                <a:latin typeface="宋体" panose="02010600030101010101" pitchFamily="2" charset="-122"/>
              </a:rPr>
              <a:t>等）对深伪进行分类？是否能定义一个“度量标准”将不同伪造方法归类，以便共同学习伪造特征？</a:t>
            </a:r>
          </a:p>
          <a:p>
            <a:pPr algn="l">
              <a:spcAft>
                <a:spcPts val="1200"/>
              </a:spcAft>
              <a:buFont typeface="+mj-lt"/>
              <a:buAutoNum type="arabicPeriod"/>
            </a:pPr>
            <a:r>
              <a:rPr lang="zh-CN" altLang="en-US" sz="1400" b="0" i="0" dirty="0">
                <a:solidFill>
                  <a:srgbClr val="333333"/>
                </a:solidFill>
                <a:effectLst/>
                <a:latin typeface="宋体" panose="02010600030101010101" pitchFamily="2" charset="-122"/>
              </a:rPr>
              <a:t>扩展</a:t>
            </a:r>
            <a:r>
              <a:rPr lang="en-US" altLang="zh-CN" sz="1400" b="0" i="0" dirty="0">
                <a:solidFill>
                  <a:srgbClr val="333333"/>
                </a:solidFill>
                <a:effectLst/>
                <a:latin typeface="宋体" panose="02010600030101010101" pitchFamily="2" charset="-122"/>
              </a:rPr>
              <a:t>CLIP-large</a:t>
            </a:r>
            <a:r>
              <a:rPr lang="zh-CN" altLang="en-US" sz="1400" b="0" i="0" dirty="0">
                <a:solidFill>
                  <a:srgbClr val="333333"/>
                </a:solidFill>
                <a:effectLst/>
                <a:latin typeface="宋体" panose="02010600030101010101" pitchFamily="2" charset="-122"/>
              </a:rPr>
              <a:t>模型的应用：</a:t>
            </a:r>
            <a:r>
              <a:rPr lang="en-US" altLang="zh-CN" sz="1400" b="0" i="0" dirty="0">
                <a:solidFill>
                  <a:srgbClr val="333333"/>
                </a:solidFill>
                <a:effectLst/>
                <a:latin typeface="宋体" panose="02010600030101010101" pitchFamily="2" charset="-122"/>
              </a:rPr>
              <a:t>CLIP-large</a:t>
            </a:r>
            <a:r>
              <a:rPr lang="zh-CN" altLang="en-US" sz="1400" b="0" i="0" dirty="0">
                <a:solidFill>
                  <a:srgbClr val="333333"/>
                </a:solidFill>
                <a:effectLst/>
                <a:latin typeface="宋体" panose="02010600030101010101" pitchFamily="2" charset="-122"/>
              </a:rPr>
              <a:t>在图片检测方面表现优异，能否进一步扩展该模型用于深伪视频检测？</a:t>
            </a:r>
          </a:p>
          <a:p>
            <a:pPr algn="l">
              <a:spcAft>
                <a:spcPts val="1200"/>
              </a:spcAft>
              <a:buFont typeface="+mj-lt"/>
              <a:buAutoNum type="arabicPeriod"/>
            </a:pPr>
            <a:r>
              <a:rPr lang="zh-CN" altLang="en-US" sz="1400" b="0" i="0" dirty="0">
                <a:solidFill>
                  <a:srgbClr val="333333"/>
                </a:solidFill>
                <a:effectLst/>
                <a:latin typeface="宋体" panose="02010600030101010101" pitchFamily="2" charset="-122"/>
              </a:rPr>
              <a:t>利用多模态技术提升检测效果：是否可以运用当前多模态技术来开发更好的真实面部特征表示，从而提升深伪检测的效果​</a:t>
            </a:r>
          </a:p>
        </p:txBody>
      </p:sp>
    </p:spTree>
    <p:extLst>
      <p:ext uri="{BB962C8B-B14F-4D97-AF65-F5344CB8AC3E}">
        <p14:creationId xmlns:p14="http://schemas.microsoft.com/office/powerpoint/2010/main" val="42831706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D1E00-E14F-0F0E-60C0-AB9861262424}"/>
            </a:ext>
          </a:extLst>
        </p:cNvPr>
        <p:cNvGrpSpPr/>
        <p:nvPr/>
      </p:nvGrpSpPr>
      <p:grpSpPr>
        <a:xfrm>
          <a:off x="0" y="0"/>
          <a:ext cx="0" cy="0"/>
          <a:chOff x="0" y="0"/>
          <a:chExt cx="0" cy="0"/>
        </a:xfrm>
      </p:grpSpPr>
      <p:cxnSp>
        <p:nvCxnSpPr>
          <p:cNvPr id="15" name="直接连接符 14">
            <a:extLst>
              <a:ext uri="{FF2B5EF4-FFF2-40B4-BE49-F238E27FC236}">
                <a16:creationId xmlns:a16="http://schemas.microsoft.com/office/drawing/2014/main" id="{B37343CB-1546-16B1-8B74-80B8A0B2F5E7}"/>
              </a:ext>
            </a:extLst>
          </p:cNvPr>
          <p:cNvCxnSpPr>
            <a:cxnSpLocks/>
          </p:cNvCxnSpPr>
          <p:nvPr/>
        </p:nvCxnSpPr>
        <p:spPr bwMode="auto">
          <a:xfrm>
            <a:off x="1028700" y="646331"/>
            <a:ext cx="11163300" cy="0"/>
          </a:xfrm>
          <a:prstGeom prst="lin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文本占位符 8">
            <a:extLst>
              <a:ext uri="{FF2B5EF4-FFF2-40B4-BE49-F238E27FC236}">
                <a16:creationId xmlns:a16="http://schemas.microsoft.com/office/drawing/2014/main" id="{765B9E59-6AFF-E8FC-9A49-981B67D3D80C}"/>
              </a:ext>
            </a:extLst>
          </p:cNvPr>
          <p:cNvSpPr>
            <a:spLocks noGrp="1"/>
          </p:cNvSpPr>
          <p:nvPr>
            <p:ph type="body" idx="1"/>
          </p:nvPr>
        </p:nvSpPr>
        <p:spPr>
          <a:xfrm>
            <a:off x="519794" y="877242"/>
            <a:ext cx="3845472" cy="639762"/>
          </a:xfrm>
          <a:prstGeom prst="rect">
            <a:avLst/>
          </a:prstGeom>
          <a:gradFill flip="none" rotWithShape="1">
            <a:gsLst>
              <a:gs pos="0">
                <a:schemeClr val="accent1">
                  <a:lumMod val="75000"/>
                </a:schemeClr>
              </a:gs>
              <a:gs pos="100000">
                <a:schemeClr val="accent1"/>
              </a:gs>
            </a:gsLst>
            <a:lin ang="8100000" scaled="1"/>
            <a:tileRect/>
          </a:gradFill>
          <a:ln w="57150">
            <a:gradFill flip="none" rotWithShape="1">
              <a:gsLst>
                <a:gs pos="0">
                  <a:schemeClr val="accent1"/>
                </a:gs>
                <a:gs pos="100000">
                  <a:schemeClr val="accent1">
                    <a:lumMod val="75000"/>
                  </a:schemeClr>
                </a:gs>
              </a:gsLst>
              <a:lin ang="8100000" scaled="1"/>
              <a:tileRect/>
            </a:gradFill>
          </a:ln>
          <a:effectLst>
            <a:outerShdw blurRad="3810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3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混合训练</a:t>
            </a:r>
          </a:p>
        </p:txBody>
      </p:sp>
      <p:pic>
        <p:nvPicPr>
          <p:cNvPr id="3" name="图片 2">
            <a:extLst>
              <a:ext uri="{FF2B5EF4-FFF2-40B4-BE49-F238E27FC236}">
                <a16:creationId xmlns:a16="http://schemas.microsoft.com/office/drawing/2014/main" id="{5832B55F-005F-A61B-E7BB-16458960A5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917" y="-360000"/>
            <a:ext cx="1361034" cy="1361034"/>
          </a:xfrm>
          <a:prstGeom prst="rect">
            <a:avLst/>
          </a:prstGeom>
        </p:spPr>
      </p:pic>
      <p:sp>
        <p:nvSpPr>
          <p:cNvPr id="8" name="Rectangle 30">
            <a:extLst>
              <a:ext uri="{FF2B5EF4-FFF2-40B4-BE49-F238E27FC236}">
                <a16:creationId xmlns:a16="http://schemas.microsoft.com/office/drawing/2014/main" id="{E84F7464-1BAD-1207-635E-D7745CD0854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5" name="Rectangle 44">
            <a:extLst>
              <a:ext uri="{FF2B5EF4-FFF2-40B4-BE49-F238E27FC236}">
                <a16:creationId xmlns:a16="http://schemas.microsoft.com/office/drawing/2014/main" id="{05C4EC0F-E6F7-A658-A416-C1E38E8310C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387E2ABA-62C0-57BA-02F8-5AE50C3C5001}"/>
              </a:ext>
            </a:extLst>
          </p:cNvPr>
          <p:cNvSpPr txBox="1"/>
          <p:nvPr/>
        </p:nvSpPr>
        <p:spPr>
          <a:xfrm>
            <a:off x="519794" y="2625157"/>
            <a:ext cx="5952722" cy="523220"/>
          </a:xfrm>
          <a:prstGeom prst="rect">
            <a:avLst/>
          </a:prstGeom>
          <a:noFill/>
        </p:spPr>
        <p:txBody>
          <a:bodyPr wrap="square">
            <a:spAutoFit/>
          </a:bodyPr>
          <a:lstStyle/>
          <a:p>
            <a:r>
              <a:rPr lang="zh-CN" altLang="en-US" sz="1400" dirty="0">
                <a:latin typeface="宋体" panose="02010600030101010101" pitchFamily="2" charset="-122"/>
              </a:rPr>
              <a:t>针对</a:t>
            </a:r>
            <a:r>
              <a:rPr lang="en-US" altLang="zh-CN" sz="1400" dirty="0">
                <a:latin typeface="宋体" panose="02010600030101010101" pitchFamily="2" charset="-122"/>
              </a:rPr>
              <a:t>DF40</a:t>
            </a:r>
            <a:r>
              <a:rPr lang="zh-CN" altLang="en-US" sz="1400" dirty="0">
                <a:latin typeface="宋体" panose="02010600030101010101" pitchFamily="2" charset="-122"/>
              </a:rPr>
              <a:t>中提出问题：如何发掘</a:t>
            </a:r>
            <a:r>
              <a:rPr lang="en-US" altLang="zh-CN" sz="1400" dirty="0" err="1">
                <a:latin typeface="宋体" panose="02010600030101010101" pitchFamily="2" charset="-122"/>
              </a:rPr>
              <a:t>BlendFake</a:t>
            </a:r>
            <a:r>
              <a:rPr lang="zh-CN" altLang="en-US" sz="1400" dirty="0">
                <a:latin typeface="宋体" panose="02010600030101010101" pitchFamily="2" charset="-122"/>
              </a:rPr>
              <a:t>在深伪检测训练中的真正潜力？能否将</a:t>
            </a:r>
            <a:r>
              <a:rPr lang="en-US" altLang="zh-CN" sz="1400" dirty="0" err="1">
                <a:latin typeface="宋体" panose="02010600030101010101" pitchFamily="2" charset="-122"/>
              </a:rPr>
              <a:t>BlendFake</a:t>
            </a:r>
            <a:r>
              <a:rPr lang="zh-CN" altLang="en-US" sz="1400" dirty="0">
                <a:latin typeface="宋体" panose="02010600030101010101" pitchFamily="2" charset="-122"/>
              </a:rPr>
              <a:t>和</a:t>
            </a:r>
            <a:r>
              <a:rPr lang="en-US" altLang="zh-CN" sz="1400" dirty="0" err="1">
                <a:latin typeface="宋体" panose="02010600030101010101" pitchFamily="2" charset="-122"/>
              </a:rPr>
              <a:t>DeepFake</a:t>
            </a:r>
            <a:r>
              <a:rPr lang="zh-CN" altLang="en-US" sz="1400" dirty="0">
                <a:latin typeface="宋体" panose="02010600030101010101" pitchFamily="2" charset="-122"/>
              </a:rPr>
              <a:t>数据结合以提升训练效果？</a:t>
            </a:r>
            <a:endParaRPr lang="en-US" altLang="zh-CN" sz="1400" dirty="0">
              <a:latin typeface="宋体" panose="02010600030101010101" pitchFamily="2" charset="-122"/>
            </a:endParaRPr>
          </a:p>
        </p:txBody>
      </p:sp>
      <p:sp>
        <p:nvSpPr>
          <p:cNvPr id="10" name="文本框 9">
            <a:extLst>
              <a:ext uri="{FF2B5EF4-FFF2-40B4-BE49-F238E27FC236}">
                <a16:creationId xmlns:a16="http://schemas.microsoft.com/office/drawing/2014/main" id="{E6ACA536-2BD8-EF8A-0A83-23F91DE275CB}"/>
              </a:ext>
            </a:extLst>
          </p:cNvPr>
          <p:cNvSpPr txBox="1"/>
          <p:nvPr/>
        </p:nvSpPr>
        <p:spPr>
          <a:xfrm>
            <a:off x="519794" y="1747915"/>
            <a:ext cx="5952722" cy="646331"/>
          </a:xfrm>
          <a:prstGeom prst="rect">
            <a:avLst/>
          </a:prstGeom>
          <a:noFill/>
        </p:spPr>
        <p:txBody>
          <a:bodyPr wrap="square">
            <a:spAutoFit/>
          </a:bodyPr>
          <a:lstStyle/>
          <a:p>
            <a:pPr algn="l">
              <a:spcAft>
                <a:spcPts val="1200"/>
              </a:spcAft>
            </a:pPr>
            <a:r>
              <a:rPr lang="en-US" altLang="zh-CN" b="1" dirty="0">
                <a:solidFill>
                  <a:srgbClr val="000000"/>
                </a:solidFill>
                <a:latin typeface="宋体" panose="02010600030101010101" pitchFamily="2" charset="-122"/>
                <a:cs typeface="Calibri" panose="020F0502020204030204" pitchFamily="34" charset="0"/>
              </a:rPr>
              <a:t>Can We Leave Deepfake Data Behind in Training Deepfake Detector? (</a:t>
            </a:r>
            <a:r>
              <a:rPr lang="en-US" altLang="zh-CN" b="1" dirty="0" err="1">
                <a:solidFill>
                  <a:srgbClr val="000000"/>
                </a:solidFill>
                <a:latin typeface="宋体" panose="02010600030101010101" pitchFamily="2" charset="-122"/>
                <a:cs typeface="Calibri" panose="020F0502020204030204" pitchFamily="34" charset="0"/>
              </a:rPr>
              <a:t>NeurIPS</a:t>
            </a:r>
            <a:r>
              <a:rPr lang="en-US" altLang="zh-CN" b="1" i="0" dirty="0">
                <a:solidFill>
                  <a:srgbClr val="000000"/>
                </a:solidFill>
                <a:effectLst/>
                <a:latin typeface="宋体" panose="02010600030101010101" pitchFamily="2" charset="-122"/>
                <a:cs typeface="Calibri" panose="020F0502020204030204" pitchFamily="34" charset="0"/>
              </a:rPr>
              <a:t> 2024)</a:t>
            </a:r>
          </a:p>
        </p:txBody>
      </p:sp>
      <p:sp>
        <p:nvSpPr>
          <p:cNvPr id="2" name="矩形 1">
            <a:extLst>
              <a:ext uri="{FF2B5EF4-FFF2-40B4-BE49-F238E27FC236}">
                <a16:creationId xmlns:a16="http://schemas.microsoft.com/office/drawing/2014/main" id="{F2D42AD5-2397-FB1A-EC3A-5FC181EF9A91}"/>
              </a:ext>
            </a:extLst>
          </p:cNvPr>
          <p:cNvSpPr/>
          <p:nvPr/>
        </p:nvSpPr>
        <p:spPr>
          <a:xfrm>
            <a:off x="936000" y="0"/>
            <a:ext cx="8060766" cy="646331"/>
          </a:xfrm>
          <a:prstGeom prst="rect">
            <a:avLst/>
          </a:prstGeom>
        </p:spPr>
        <p:txBody>
          <a:bodyPr wrap="square">
            <a:spAutoFit/>
          </a:bodyPr>
          <a:lstStyle/>
          <a:p>
            <a:pPr lvl="0" fontAlgn="auto">
              <a:spcBef>
                <a:spcPts val="0"/>
              </a:spcBef>
              <a:spcAft>
                <a:spcPts val="0"/>
              </a:spcAft>
              <a:tabLst>
                <a:tab pos="2778125" algn="l"/>
              </a:tabLst>
              <a:defRPr/>
            </a:pPr>
            <a:r>
              <a:rPr lang="zh-CN" altLang="en-US" sz="3600" b="1" kern="0" dirty="0">
                <a:solidFill>
                  <a:srgbClr val="ED7D31"/>
                </a:solidFill>
                <a:latin typeface="Arial"/>
                <a:ea typeface="微软雅黑"/>
              </a:rPr>
              <a:t>二、国内外研究成果调研</a:t>
            </a:r>
          </a:p>
        </p:txBody>
      </p:sp>
      <p:sp>
        <p:nvSpPr>
          <p:cNvPr id="11" name="文本框 10">
            <a:extLst>
              <a:ext uri="{FF2B5EF4-FFF2-40B4-BE49-F238E27FC236}">
                <a16:creationId xmlns:a16="http://schemas.microsoft.com/office/drawing/2014/main" id="{99B786D7-D34C-F2E1-52FA-628D7C7278F2}"/>
              </a:ext>
            </a:extLst>
          </p:cNvPr>
          <p:cNvSpPr txBox="1"/>
          <p:nvPr/>
        </p:nvSpPr>
        <p:spPr>
          <a:xfrm>
            <a:off x="519794" y="3379288"/>
            <a:ext cx="5952722" cy="523220"/>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宋体" panose="02010600030101010101" pitchFamily="2" charset="-122"/>
                <a:ea typeface="宋体" pitchFamily="2" charset="-122"/>
                <a:cs typeface="+mn-cs"/>
              </a:rPr>
              <a:t>文章发现简单地将</a:t>
            </a:r>
            <a:r>
              <a:rPr kumimoji="0" lang="en-US" altLang="zh-CN" sz="1400" b="0" i="0" u="none" strike="noStrike" kern="1200" cap="none" spc="0" normalizeH="0" baseline="0" noProof="0" dirty="0" err="1">
                <a:ln>
                  <a:noFill/>
                </a:ln>
                <a:solidFill>
                  <a:srgbClr val="000000"/>
                </a:solidFill>
                <a:effectLst/>
                <a:uLnTx/>
                <a:uFillTx/>
                <a:latin typeface="宋体" panose="02010600030101010101" pitchFamily="2" charset="-122"/>
                <a:ea typeface="宋体" pitchFamily="2" charset="-122"/>
                <a:cs typeface="+mn-cs"/>
              </a:rPr>
              <a:t>BlendFake</a:t>
            </a:r>
            <a:r>
              <a:rPr kumimoji="0" lang="zh-CN" altLang="en-US" sz="1400" b="0" i="0" u="none" strike="noStrike" kern="1200" cap="none" spc="0" normalizeH="0" baseline="0" noProof="0" dirty="0">
                <a:ln>
                  <a:noFill/>
                </a:ln>
                <a:solidFill>
                  <a:srgbClr val="000000"/>
                </a:solidFill>
                <a:effectLst/>
                <a:uLnTx/>
                <a:uFillTx/>
                <a:latin typeface="宋体" panose="02010600030101010101" pitchFamily="2" charset="-122"/>
                <a:ea typeface="宋体" pitchFamily="2" charset="-122"/>
                <a:cs typeface="+mn-cs"/>
              </a:rPr>
              <a:t>和</a:t>
            </a:r>
            <a:r>
              <a:rPr kumimoji="0" lang="en-US" altLang="zh-CN" sz="1400" b="0" i="0" u="none" strike="noStrike" kern="1200" cap="none" spc="0" normalizeH="0" baseline="0" noProof="0" dirty="0" err="1">
                <a:ln>
                  <a:noFill/>
                </a:ln>
                <a:solidFill>
                  <a:srgbClr val="000000"/>
                </a:solidFill>
                <a:effectLst/>
                <a:uLnTx/>
                <a:uFillTx/>
                <a:latin typeface="宋体" panose="02010600030101010101" pitchFamily="2" charset="-122"/>
                <a:ea typeface="宋体" pitchFamily="2" charset="-122"/>
                <a:cs typeface="+mn-cs"/>
              </a:rPr>
              <a:t>DeepFake</a:t>
            </a:r>
            <a:r>
              <a:rPr kumimoji="0" lang="zh-CN" altLang="en-US" sz="1400" b="0" i="0" u="none" strike="noStrike" kern="1200" cap="none" spc="0" normalizeH="0" baseline="0" noProof="0" dirty="0">
                <a:ln>
                  <a:noFill/>
                </a:ln>
                <a:solidFill>
                  <a:srgbClr val="000000"/>
                </a:solidFill>
                <a:effectLst/>
                <a:uLnTx/>
                <a:uFillTx/>
                <a:latin typeface="宋体" panose="02010600030101010101" pitchFamily="2" charset="-122"/>
                <a:ea typeface="宋体" pitchFamily="2" charset="-122"/>
                <a:cs typeface="+mn-cs"/>
              </a:rPr>
              <a:t>进行混合训练会会产生反直觉的检测表现下降问题。</a:t>
            </a:r>
            <a:endParaRPr kumimoji="0" lang="en-US" altLang="zh-CN" sz="1400" b="0" i="0" u="none" strike="noStrike" kern="1200" cap="none" spc="0" normalizeH="0" baseline="0" noProof="0" dirty="0">
              <a:ln>
                <a:noFill/>
              </a:ln>
              <a:solidFill>
                <a:srgbClr val="000000"/>
              </a:solidFill>
              <a:effectLst/>
              <a:uLnTx/>
              <a:uFillTx/>
              <a:latin typeface="宋体" panose="02010600030101010101" pitchFamily="2" charset="-122"/>
              <a:ea typeface="宋体" pitchFamily="2" charset="-122"/>
              <a:cs typeface="+mn-cs"/>
            </a:endParaRPr>
          </a:p>
        </p:txBody>
      </p:sp>
      <p:pic>
        <p:nvPicPr>
          <p:cNvPr id="13" name="图片 12">
            <a:extLst>
              <a:ext uri="{FF2B5EF4-FFF2-40B4-BE49-F238E27FC236}">
                <a16:creationId xmlns:a16="http://schemas.microsoft.com/office/drawing/2014/main" id="{27640D58-C269-17FE-E77A-85AF99AD3E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0144" y="3973627"/>
            <a:ext cx="3392021" cy="2736175"/>
          </a:xfrm>
          <a:prstGeom prst="rect">
            <a:avLst/>
          </a:prstGeom>
        </p:spPr>
      </p:pic>
      <p:sp>
        <p:nvSpPr>
          <p:cNvPr id="16" name="文本框 15">
            <a:extLst>
              <a:ext uri="{FF2B5EF4-FFF2-40B4-BE49-F238E27FC236}">
                <a16:creationId xmlns:a16="http://schemas.microsoft.com/office/drawing/2014/main" id="{31609D8B-62D2-B0C4-976C-C91952C1F9C2}"/>
              </a:ext>
            </a:extLst>
          </p:cNvPr>
          <p:cNvSpPr txBox="1"/>
          <p:nvPr/>
        </p:nvSpPr>
        <p:spPr>
          <a:xfrm>
            <a:off x="6610350" y="923392"/>
            <a:ext cx="5061856" cy="523220"/>
          </a:xfrm>
          <a:prstGeom prst="rect">
            <a:avLst/>
          </a:prstGeom>
          <a:noFill/>
        </p:spPr>
        <p:txBody>
          <a:bodyPr wrap="square">
            <a:spAutoFit/>
          </a:bodyPr>
          <a:lstStyle/>
          <a:p>
            <a:pPr algn="l">
              <a:spcAft>
                <a:spcPts val="1200"/>
              </a:spcAft>
            </a:pPr>
            <a:r>
              <a:rPr lang="zh-CN" altLang="en-US" sz="1400" b="0" i="0" dirty="0">
                <a:solidFill>
                  <a:srgbClr val="333333"/>
                </a:solidFill>
                <a:effectLst/>
                <a:latin typeface="宋体" panose="02010600030101010101" pitchFamily="2" charset="-122"/>
              </a:rPr>
              <a:t>作者将这种反直觉的检测表现下降问题归因于隐空间缺乏组织，精心组织的隐空间分布被证明有利于网络性能</a:t>
            </a:r>
          </a:p>
        </p:txBody>
      </p:sp>
      <p:sp>
        <p:nvSpPr>
          <p:cNvPr id="17" name="文本框 16">
            <a:extLst>
              <a:ext uri="{FF2B5EF4-FFF2-40B4-BE49-F238E27FC236}">
                <a16:creationId xmlns:a16="http://schemas.microsoft.com/office/drawing/2014/main" id="{CF9FF2C6-6794-C431-D01A-32B41738BFF1}"/>
              </a:ext>
            </a:extLst>
          </p:cNvPr>
          <p:cNvSpPr txBox="1"/>
          <p:nvPr/>
        </p:nvSpPr>
        <p:spPr>
          <a:xfrm>
            <a:off x="6610350" y="3902508"/>
            <a:ext cx="5061856" cy="523220"/>
          </a:xfrm>
          <a:prstGeom prst="rect">
            <a:avLst/>
          </a:prstGeom>
          <a:noFill/>
        </p:spPr>
        <p:txBody>
          <a:bodyPr wrap="square">
            <a:spAutoFit/>
          </a:bodyPr>
          <a:lstStyle/>
          <a:p>
            <a:pPr algn="l">
              <a:spcAft>
                <a:spcPts val="1200"/>
              </a:spcAft>
            </a:pPr>
            <a:r>
              <a:rPr lang="zh-CN" altLang="en-US" sz="1400" b="0" i="0" dirty="0">
                <a:solidFill>
                  <a:srgbClr val="333333"/>
                </a:solidFill>
                <a:effectLst/>
                <a:latin typeface="宋体" panose="02010600030101010101" pitchFamily="2" charset="-122"/>
              </a:rPr>
              <a:t>通过三元组二分类训练策略构建特征桥，模拟真实到混合伪造到深度伪造的渐进转变过程</a:t>
            </a:r>
          </a:p>
        </p:txBody>
      </p:sp>
      <p:pic>
        <p:nvPicPr>
          <p:cNvPr id="19" name="图片 18">
            <a:extLst>
              <a:ext uri="{FF2B5EF4-FFF2-40B4-BE49-F238E27FC236}">
                <a16:creationId xmlns:a16="http://schemas.microsoft.com/office/drawing/2014/main" id="{55DF3328-4D2A-CC2F-555A-51A8DF0D6F6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94915" y="1515704"/>
            <a:ext cx="3753965" cy="2228917"/>
          </a:xfrm>
          <a:prstGeom prst="rect">
            <a:avLst/>
          </a:prstGeom>
        </p:spPr>
      </p:pic>
      <p:pic>
        <p:nvPicPr>
          <p:cNvPr id="21" name="图片 20">
            <a:extLst>
              <a:ext uri="{FF2B5EF4-FFF2-40B4-BE49-F238E27FC236}">
                <a16:creationId xmlns:a16="http://schemas.microsoft.com/office/drawing/2014/main" id="{6FD2A97D-B2B4-7929-2D1D-FB40F86D3A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36885" y="4463755"/>
            <a:ext cx="5719761" cy="1900237"/>
          </a:xfrm>
          <a:prstGeom prst="rect">
            <a:avLst/>
          </a:prstGeom>
        </p:spPr>
      </p:pic>
    </p:spTree>
    <p:extLst>
      <p:ext uri="{BB962C8B-B14F-4D97-AF65-F5344CB8AC3E}">
        <p14:creationId xmlns:p14="http://schemas.microsoft.com/office/powerpoint/2010/main" val="33531207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extLst>
              <a:ext uri="{FF2B5EF4-FFF2-40B4-BE49-F238E27FC236}">
                <a16:creationId xmlns:a16="http://schemas.microsoft.com/office/drawing/2014/main" id="{AAF2E322-37D6-4379-97DA-26EF1CF533B7}"/>
              </a:ext>
            </a:extLst>
          </p:cNvPr>
          <p:cNvSpPr/>
          <p:nvPr/>
        </p:nvSpPr>
        <p:spPr>
          <a:xfrm>
            <a:off x="936000" y="-68580"/>
            <a:ext cx="2441694" cy="769441"/>
          </a:xfrm>
          <a:prstGeom prst="rect">
            <a:avLst/>
          </a:prstGeom>
        </p:spPr>
        <p:txBody>
          <a:bodyPr wrap="none">
            <a:spAutoFit/>
          </a:bodyPr>
          <a:lstStyle/>
          <a:p>
            <a:pPr lvl="0" fontAlgn="auto">
              <a:spcBef>
                <a:spcPts val="0"/>
              </a:spcBef>
              <a:spcAft>
                <a:spcPts val="0"/>
              </a:spcAft>
              <a:tabLst>
                <a:tab pos="2778125" algn="l"/>
              </a:tabLst>
              <a:defRPr/>
            </a:pPr>
            <a:r>
              <a:rPr lang="zh-CN" altLang="en-US" sz="4400" b="1" kern="0" dirty="0">
                <a:solidFill>
                  <a:srgbClr val="ED7D31"/>
                </a:solidFill>
                <a:latin typeface="Arial"/>
                <a:ea typeface="微软雅黑"/>
              </a:rPr>
              <a:t>汇报目录</a:t>
            </a:r>
          </a:p>
        </p:txBody>
      </p:sp>
      <p:grpSp>
        <p:nvGrpSpPr>
          <p:cNvPr id="2" name="组合 1">
            <a:extLst>
              <a:ext uri="{FF2B5EF4-FFF2-40B4-BE49-F238E27FC236}">
                <a16:creationId xmlns:a16="http://schemas.microsoft.com/office/drawing/2014/main" id="{B3DDA864-D0F8-489C-B499-739C50626514}"/>
              </a:ext>
            </a:extLst>
          </p:cNvPr>
          <p:cNvGrpSpPr/>
          <p:nvPr/>
        </p:nvGrpSpPr>
        <p:grpSpPr>
          <a:xfrm>
            <a:off x="899153" y="1057996"/>
            <a:ext cx="865385" cy="865385"/>
            <a:chOff x="2032562" y="1421394"/>
            <a:chExt cx="865385" cy="865385"/>
          </a:xfrm>
        </p:grpSpPr>
        <p:sp>
          <p:nvSpPr>
            <p:cNvPr id="54" name="菱形 53">
              <a:extLst>
                <a:ext uri="{FF2B5EF4-FFF2-40B4-BE49-F238E27FC236}">
                  <a16:creationId xmlns:a16="http://schemas.microsoft.com/office/drawing/2014/main" id="{32B08147-8F54-4879-B626-A3D757452FC9}"/>
                </a:ext>
              </a:extLst>
            </p:cNvPr>
            <p:cNvSpPr/>
            <p:nvPr/>
          </p:nvSpPr>
          <p:spPr>
            <a:xfrm>
              <a:off x="2032562" y="1421394"/>
              <a:ext cx="865385" cy="865385"/>
            </a:xfrm>
            <a:prstGeom prst="diamond">
              <a:avLst/>
            </a:prstGeom>
            <a:gradFill flip="none" rotWithShape="1">
              <a:gsLst>
                <a:gs pos="0">
                  <a:srgbClr val="298CC5">
                    <a:lumMod val="72000"/>
                  </a:srgbClr>
                </a:gs>
                <a:gs pos="100000">
                  <a:srgbClr val="298CC5"/>
                </a:gs>
              </a:gsLst>
              <a:lin ang="8100000" scaled="1"/>
              <a:tileRect/>
            </a:gradFill>
            <a:ln w="95250" cap="flat" cmpd="sng" algn="ctr">
              <a:gradFill flip="none" rotWithShape="1">
                <a:gsLst>
                  <a:gs pos="0">
                    <a:srgbClr val="298CC5"/>
                  </a:gs>
                  <a:gs pos="100000">
                    <a:srgbClr val="298CC5">
                      <a:lumMod val="75000"/>
                    </a:srgbClr>
                  </a:gs>
                </a:gsLst>
                <a:lin ang="8100000" scaled="1"/>
                <a:tileRect/>
              </a:gradFill>
              <a:prstDash val="solid"/>
              <a:miter lim="800000"/>
            </a:ln>
            <a:effectLst>
              <a:outerShdw blurRad="381000" dist="38100" dir="81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55" name="文本框 54">
              <a:extLst>
                <a:ext uri="{FF2B5EF4-FFF2-40B4-BE49-F238E27FC236}">
                  <a16:creationId xmlns:a16="http://schemas.microsoft.com/office/drawing/2014/main" id="{09B07E90-4C57-465E-B093-6E13799D579E}"/>
                </a:ext>
              </a:extLst>
            </p:cNvPr>
            <p:cNvSpPr txBox="1"/>
            <p:nvPr/>
          </p:nvSpPr>
          <p:spPr>
            <a:xfrm>
              <a:off x="2158172" y="1586273"/>
              <a:ext cx="647935" cy="492443"/>
            </a:xfrm>
            <a:prstGeom prst="rect">
              <a:avLst/>
            </a:prstGeom>
            <a:noFill/>
            <a:ln>
              <a:noFill/>
            </a:ln>
            <a:effectLst/>
          </p:spPr>
          <p:txBody>
            <a:bodyPr wrap="square" rtlCol="0">
              <a:spAutoFit/>
              <a:scene3d>
                <a:camera prst="orthographicFron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rPr>
                <a:t>01</a:t>
              </a:r>
              <a:endParaRPr kumimoji="0" lang="zh-CN" altLang="en-US"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endParaRPr>
            </a:p>
          </p:txBody>
        </p:sp>
      </p:grpSp>
      <p:sp>
        <p:nvSpPr>
          <p:cNvPr id="63" name="文本框 7">
            <a:extLst>
              <a:ext uri="{FF2B5EF4-FFF2-40B4-BE49-F238E27FC236}">
                <a16:creationId xmlns:a16="http://schemas.microsoft.com/office/drawing/2014/main" id="{C70457A0-5511-4EE8-B8CD-A46A526F3E1C}"/>
              </a:ext>
            </a:extLst>
          </p:cNvPr>
          <p:cNvSpPr txBox="1"/>
          <p:nvPr/>
        </p:nvSpPr>
        <p:spPr>
          <a:xfrm>
            <a:off x="2141609" y="1146675"/>
            <a:ext cx="605069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fontAlgn="auto">
              <a:spcBef>
                <a:spcPts val="0"/>
              </a:spcBef>
              <a:spcAft>
                <a:spcPts val="0"/>
              </a:spcAft>
              <a:tabLst>
                <a:tab pos="2778125" algn="l"/>
              </a:tabLst>
              <a:defRPr/>
            </a:pPr>
            <a:r>
              <a:rPr lang="zh-CN" altLang="en-US" sz="4000" b="1" kern="0" dirty="0">
                <a:gradFill flip="none" rotWithShape="1">
                  <a:gsLst>
                    <a:gs pos="0">
                      <a:srgbClr val="298CC5">
                        <a:lumMod val="75000"/>
                      </a:srgbClr>
                    </a:gs>
                    <a:gs pos="100000">
                      <a:srgbClr val="298CC5"/>
                    </a:gs>
                  </a:gsLst>
                  <a:lin ang="5400000" scaled="1"/>
                  <a:tileRect/>
                </a:gradFill>
                <a:latin typeface="Arial"/>
                <a:ea typeface="微软雅黑"/>
              </a:rPr>
              <a:t>研究背景与研究价值</a:t>
            </a:r>
          </a:p>
        </p:txBody>
      </p:sp>
      <p:sp>
        <p:nvSpPr>
          <p:cNvPr id="66" name="文本框 7">
            <a:extLst>
              <a:ext uri="{FF2B5EF4-FFF2-40B4-BE49-F238E27FC236}">
                <a16:creationId xmlns:a16="http://schemas.microsoft.com/office/drawing/2014/main" id="{FA1AC47D-EAF2-4CB2-A172-BEA5F6BB3515}"/>
              </a:ext>
            </a:extLst>
          </p:cNvPr>
          <p:cNvSpPr txBox="1"/>
          <p:nvPr/>
        </p:nvSpPr>
        <p:spPr>
          <a:xfrm>
            <a:off x="2141609" y="2265541"/>
            <a:ext cx="5259043"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fontAlgn="auto">
              <a:spcBef>
                <a:spcPts val="0"/>
              </a:spcBef>
              <a:spcAft>
                <a:spcPts val="0"/>
              </a:spcAft>
              <a:tabLst>
                <a:tab pos="2778125" algn="l"/>
              </a:tabLst>
              <a:defRPr/>
            </a:pPr>
            <a:r>
              <a:rPr lang="zh-CN" altLang="en-US" sz="4000" b="1" kern="0" dirty="0">
                <a:gradFill flip="none" rotWithShape="1">
                  <a:gsLst>
                    <a:gs pos="0">
                      <a:srgbClr val="298CC5">
                        <a:lumMod val="75000"/>
                      </a:srgbClr>
                    </a:gs>
                    <a:gs pos="100000">
                      <a:srgbClr val="298CC5"/>
                    </a:gs>
                  </a:gsLst>
                  <a:lin ang="5400000" scaled="1"/>
                  <a:tileRect/>
                </a:gradFill>
                <a:latin typeface="Arial"/>
                <a:ea typeface="微软雅黑"/>
              </a:rPr>
              <a:t>国内外研究成果调研</a:t>
            </a:r>
          </a:p>
        </p:txBody>
      </p:sp>
      <p:grpSp>
        <p:nvGrpSpPr>
          <p:cNvPr id="4" name="组合 3">
            <a:extLst>
              <a:ext uri="{FF2B5EF4-FFF2-40B4-BE49-F238E27FC236}">
                <a16:creationId xmlns:a16="http://schemas.microsoft.com/office/drawing/2014/main" id="{5A635842-9E0F-4D22-95D9-B816AD3021E0}"/>
              </a:ext>
            </a:extLst>
          </p:cNvPr>
          <p:cNvGrpSpPr/>
          <p:nvPr/>
        </p:nvGrpSpPr>
        <p:grpSpPr>
          <a:xfrm>
            <a:off x="899153" y="3264503"/>
            <a:ext cx="865385" cy="865385"/>
            <a:chOff x="2032562" y="3805648"/>
            <a:chExt cx="865385" cy="865385"/>
          </a:xfrm>
        </p:grpSpPr>
        <p:sp>
          <p:nvSpPr>
            <p:cNvPr id="67" name="菱形 66">
              <a:extLst>
                <a:ext uri="{FF2B5EF4-FFF2-40B4-BE49-F238E27FC236}">
                  <a16:creationId xmlns:a16="http://schemas.microsoft.com/office/drawing/2014/main" id="{075FCC0C-B6D5-407F-AD66-1FB770990546}"/>
                </a:ext>
              </a:extLst>
            </p:cNvPr>
            <p:cNvSpPr/>
            <p:nvPr/>
          </p:nvSpPr>
          <p:spPr>
            <a:xfrm>
              <a:off x="2032562" y="3805648"/>
              <a:ext cx="865385" cy="865385"/>
            </a:xfrm>
            <a:prstGeom prst="diamond">
              <a:avLst/>
            </a:prstGeom>
            <a:gradFill flip="none" rotWithShape="1">
              <a:gsLst>
                <a:gs pos="0">
                  <a:srgbClr val="298CC5">
                    <a:lumMod val="72000"/>
                  </a:srgbClr>
                </a:gs>
                <a:gs pos="100000">
                  <a:srgbClr val="298CC5"/>
                </a:gs>
              </a:gsLst>
              <a:lin ang="8100000" scaled="1"/>
              <a:tileRect/>
            </a:gradFill>
            <a:ln w="95250" cap="flat" cmpd="sng" algn="ctr">
              <a:gradFill flip="none" rotWithShape="1">
                <a:gsLst>
                  <a:gs pos="0">
                    <a:srgbClr val="298CC5"/>
                  </a:gs>
                  <a:gs pos="100000">
                    <a:srgbClr val="298CC5">
                      <a:lumMod val="75000"/>
                    </a:srgbClr>
                  </a:gs>
                </a:gsLst>
                <a:lin ang="8100000" scaled="1"/>
                <a:tileRect/>
              </a:gradFill>
              <a:prstDash val="solid"/>
              <a:miter lim="800000"/>
            </a:ln>
            <a:effectLst>
              <a:outerShdw blurRad="381000" dist="38100" dir="8100000" algn="ctr" rotWithShape="0">
                <a:srgbClr val="000000">
                  <a:alpha val="20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68" name="文本框 67">
              <a:extLst>
                <a:ext uri="{FF2B5EF4-FFF2-40B4-BE49-F238E27FC236}">
                  <a16:creationId xmlns:a16="http://schemas.microsoft.com/office/drawing/2014/main" id="{B2238045-DD69-48DE-BDEC-D66CE8EDF207}"/>
                </a:ext>
              </a:extLst>
            </p:cNvPr>
            <p:cNvSpPr txBox="1"/>
            <p:nvPr/>
          </p:nvSpPr>
          <p:spPr>
            <a:xfrm>
              <a:off x="2139910" y="3992118"/>
              <a:ext cx="647935" cy="492443"/>
            </a:xfrm>
            <a:prstGeom prst="rect">
              <a:avLst/>
            </a:prstGeom>
            <a:noFill/>
            <a:ln>
              <a:noFill/>
            </a:ln>
            <a:effectLst/>
          </p:spPr>
          <p:txBody>
            <a:bodyPr wrap="square" rtlCol="0">
              <a:spAutoFit/>
              <a:scene3d>
                <a:camera prst="orthographicFron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rPr>
                <a:t>03</a:t>
              </a:r>
              <a:endParaRPr kumimoji="0" lang="zh-CN" altLang="en-US"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endParaRPr>
            </a:p>
          </p:txBody>
        </p:sp>
      </p:grpSp>
      <p:sp>
        <p:nvSpPr>
          <p:cNvPr id="69" name="文本框 7">
            <a:extLst>
              <a:ext uri="{FF2B5EF4-FFF2-40B4-BE49-F238E27FC236}">
                <a16:creationId xmlns:a16="http://schemas.microsoft.com/office/drawing/2014/main" id="{B4CCFDA8-B083-47FA-A34B-F9F6459481C1}"/>
              </a:ext>
            </a:extLst>
          </p:cNvPr>
          <p:cNvSpPr txBox="1"/>
          <p:nvPr/>
        </p:nvSpPr>
        <p:spPr>
          <a:xfrm>
            <a:off x="2141608" y="3373436"/>
            <a:ext cx="5836531"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4000" b="1" kern="0" dirty="0">
                <a:gradFill flip="none" rotWithShape="1">
                  <a:gsLst>
                    <a:gs pos="0">
                      <a:srgbClr val="298CC5">
                        <a:lumMod val="75000"/>
                      </a:srgbClr>
                    </a:gs>
                    <a:gs pos="100000">
                      <a:srgbClr val="298CC5"/>
                    </a:gs>
                  </a:gsLst>
                  <a:lin ang="5400000" scaled="1"/>
                  <a:tileRect/>
                </a:gradFill>
                <a:latin typeface="Arial"/>
                <a:ea typeface="微软雅黑"/>
              </a:rPr>
              <a:t>代表性工作复现进展</a:t>
            </a:r>
          </a:p>
        </p:txBody>
      </p:sp>
      <p:grpSp>
        <p:nvGrpSpPr>
          <p:cNvPr id="5" name="组合 4">
            <a:extLst>
              <a:ext uri="{FF2B5EF4-FFF2-40B4-BE49-F238E27FC236}">
                <a16:creationId xmlns:a16="http://schemas.microsoft.com/office/drawing/2014/main" id="{F876B32D-4CCB-42BB-A972-4425E08AEAC4}"/>
              </a:ext>
            </a:extLst>
          </p:cNvPr>
          <p:cNvGrpSpPr/>
          <p:nvPr/>
        </p:nvGrpSpPr>
        <p:grpSpPr>
          <a:xfrm>
            <a:off x="899153" y="4418427"/>
            <a:ext cx="865385" cy="865385"/>
            <a:chOff x="2014300" y="5050182"/>
            <a:chExt cx="865385" cy="865385"/>
          </a:xfrm>
        </p:grpSpPr>
        <p:sp>
          <p:nvSpPr>
            <p:cNvPr id="71" name="菱形 70">
              <a:extLst>
                <a:ext uri="{FF2B5EF4-FFF2-40B4-BE49-F238E27FC236}">
                  <a16:creationId xmlns:a16="http://schemas.microsoft.com/office/drawing/2014/main" id="{C42A3E71-020F-456E-8A92-58C9F3919644}"/>
                </a:ext>
              </a:extLst>
            </p:cNvPr>
            <p:cNvSpPr/>
            <p:nvPr/>
          </p:nvSpPr>
          <p:spPr>
            <a:xfrm>
              <a:off x="2014300" y="5050182"/>
              <a:ext cx="865385" cy="865385"/>
            </a:xfrm>
            <a:prstGeom prst="diamond">
              <a:avLst/>
            </a:prstGeom>
            <a:gradFill flip="none" rotWithShape="1">
              <a:gsLst>
                <a:gs pos="0">
                  <a:srgbClr val="298CC5">
                    <a:lumMod val="72000"/>
                  </a:srgbClr>
                </a:gs>
                <a:gs pos="100000">
                  <a:srgbClr val="298CC5"/>
                </a:gs>
              </a:gsLst>
              <a:lin ang="8100000" scaled="1"/>
              <a:tileRect/>
            </a:gradFill>
            <a:ln w="95250" cap="flat" cmpd="sng" algn="ctr">
              <a:gradFill flip="none" rotWithShape="1">
                <a:gsLst>
                  <a:gs pos="0">
                    <a:srgbClr val="298CC5"/>
                  </a:gs>
                  <a:gs pos="100000">
                    <a:srgbClr val="298CC5">
                      <a:lumMod val="75000"/>
                    </a:srgbClr>
                  </a:gs>
                </a:gsLst>
                <a:lin ang="8100000" scaled="1"/>
                <a:tileRect/>
              </a:gradFill>
              <a:prstDash val="solid"/>
              <a:miter lim="800000"/>
            </a:ln>
            <a:effectLst>
              <a:outerShdw blurRad="381000" dist="38100" dir="8100000" algn="ctr" rotWithShape="0">
                <a:srgbClr val="000000">
                  <a:alpha val="20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72" name="文本框 71">
              <a:extLst>
                <a:ext uri="{FF2B5EF4-FFF2-40B4-BE49-F238E27FC236}">
                  <a16:creationId xmlns:a16="http://schemas.microsoft.com/office/drawing/2014/main" id="{87CAA2EC-A3FC-4ABB-82FD-0407CB0FF391}"/>
                </a:ext>
              </a:extLst>
            </p:cNvPr>
            <p:cNvSpPr txBox="1"/>
            <p:nvPr/>
          </p:nvSpPr>
          <p:spPr>
            <a:xfrm>
              <a:off x="2123024" y="5236652"/>
              <a:ext cx="647935" cy="492443"/>
            </a:xfrm>
            <a:prstGeom prst="rect">
              <a:avLst/>
            </a:prstGeom>
            <a:noFill/>
            <a:ln>
              <a:noFill/>
            </a:ln>
            <a:effectLst/>
          </p:spPr>
          <p:txBody>
            <a:bodyPr wrap="square" rtlCol="0">
              <a:spAutoFit/>
              <a:scene3d>
                <a:camera prst="orthographicFron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rPr>
                <a:t>04</a:t>
              </a:r>
              <a:endParaRPr kumimoji="0" lang="zh-CN" altLang="en-US"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endParaRPr>
            </a:p>
          </p:txBody>
        </p:sp>
      </p:grpSp>
      <p:sp>
        <p:nvSpPr>
          <p:cNvPr id="73" name="文本框 7">
            <a:extLst>
              <a:ext uri="{FF2B5EF4-FFF2-40B4-BE49-F238E27FC236}">
                <a16:creationId xmlns:a16="http://schemas.microsoft.com/office/drawing/2014/main" id="{EEA82ED8-F814-4EF9-86FE-6A58500D3713}"/>
              </a:ext>
            </a:extLst>
          </p:cNvPr>
          <p:cNvSpPr txBox="1"/>
          <p:nvPr/>
        </p:nvSpPr>
        <p:spPr>
          <a:xfrm>
            <a:off x="2159871" y="4544085"/>
            <a:ext cx="592031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fontAlgn="auto">
              <a:spcBef>
                <a:spcPts val="0"/>
              </a:spcBef>
              <a:spcAft>
                <a:spcPts val="0"/>
              </a:spcAft>
              <a:tabLst>
                <a:tab pos="2778125" algn="l"/>
              </a:tabLst>
              <a:defRPr/>
            </a:pPr>
            <a:r>
              <a:rPr lang="zh-CN" altLang="en-US" sz="4000" b="1" kern="0" dirty="0">
                <a:gradFill flip="none" rotWithShape="1">
                  <a:gsLst>
                    <a:gs pos="0">
                      <a:srgbClr val="298CC5">
                        <a:lumMod val="75000"/>
                      </a:srgbClr>
                    </a:gs>
                    <a:gs pos="100000">
                      <a:srgbClr val="298CC5"/>
                    </a:gs>
                  </a:gsLst>
                  <a:lin ang="5400000" scaled="1"/>
                  <a:tileRect/>
                </a:gradFill>
                <a:latin typeface="Arial"/>
                <a:ea typeface="微软雅黑"/>
              </a:rPr>
              <a:t>创新目标和初步思路</a:t>
            </a:r>
          </a:p>
        </p:txBody>
      </p:sp>
      <p:grpSp>
        <p:nvGrpSpPr>
          <p:cNvPr id="3" name="组合 2">
            <a:extLst>
              <a:ext uri="{FF2B5EF4-FFF2-40B4-BE49-F238E27FC236}">
                <a16:creationId xmlns:a16="http://schemas.microsoft.com/office/drawing/2014/main" id="{72B0DD89-487F-4CBF-8FBE-AD0C90581065}"/>
              </a:ext>
            </a:extLst>
          </p:cNvPr>
          <p:cNvGrpSpPr/>
          <p:nvPr/>
        </p:nvGrpSpPr>
        <p:grpSpPr>
          <a:xfrm>
            <a:off x="899153" y="2157352"/>
            <a:ext cx="865385" cy="865385"/>
            <a:chOff x="2032562" y="2613521"/>
            <a:chExt cx="865385" cy="865385"/>
          </a:xfrm>
        </p:grpSpPr>
        <p:sp>
          <p:nvSpPr>
            <p:cNvPr id="74" name="菱形 73">
              <a:extLst>
                <a:ext uri="{FF2B5EF4-FFF2-40B4-BE49-F238E27FC236}">
                  <a16:creationId xmlns:a16="http://schemas.microsoft.com/office/drawing/2014/main" id="{29635014-79F6-46BB-9A30-2972D6F7DCDC}"/>
                </a:ext>
              </a:extLst>
            </p:cNvPr>
            <p:cNvSpPr/>
            <p:nvPr/>
          </p:nvSpPr>
          <p:spPr>
            <a:xfrm>
              <a:off x="2032562" y="2613521"/>
              <a:ext cx="865385" cy="865385"/>
            </a:xfrm>
            <a:prstGeom prst="diamond">
              <a:avLst/>
            </a:prstGeom>
            <a:gradFill flip="none" rotWithShape="1">
              <a:gsLst>
                <a:gs pos="0">
                  <a:srgbClr val="298CC5">
                    <a:lumMod val="72000"/>
                  </a:srgbClr>
                </a:gs>
                <a:gs pos="100000">
                  <a:srgbClr val="298CC5"/>
                </a:gs>
              </a:gsLst>
              <a:lin ang="8100000" scaled="1"/>
              <a:tileRect/>
            </a:gradFill>
            <a:ln w="95250" cap="flat" cmpd="sng" algn="ctr">
              <a:gradFill flip="none" rotWithShape="1">
                <a:gsLst>
                  <a:gs pos="0">
                    <a:srgbClr val="298CC5"/>
                  </a:gs>
                  <a:gs pos="100000">
                    <a:srgbClr val="298CC5">
                      <a:lumMod val="75000"/>
                    </a:srgbClr>
                  </a:gs>
                </a:gsLst>
                <a:lin ang="8100000" scaled="1"/>
                <a:tileRect/>
              </a:gradFill>
              <a:prstDash val="solid"/>
              <a:miter lim="800000"/>
            </a:ln>
            <a:effectLst>
              <a:outerShdw blurRad="381000" dist="38100" dir="81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65" name="文本框 64">
              <a:extLst>
                <a:ext uri="{FF2B5EF4-FFF2-40B4-BE49-F238E27FC236}">
                  <a16:creationId xmlns:a16="http://schemas.microsoft.com/office/drawing/2014/main" id="{7CEC04BE-426D-4634-90F8-F7E7BD225004}"/>
                </a:ext>
              </a:extLst>
            </p:cNvPr>
            <p:cNvSpPr txBox="1"/>
            <p:nvPr/>
          </p:nvSpPr>
          <p:spPr>
            <a:xfrm>
              <a:off x="2141286" y="2799991"/>
              <a:ext cx="647935" cy="492443"/>
            </a:xfrm>
            <a:prstGeom prst="rect">
              <a:avLst/>
            </a:prstGeom>
            <a:noFill/>
            <a:ln>
              <a:noFill/>
            </a:ln>
            <a:effectLst/>
          </p:spPr>
          <p:txBody>
            <a:bodyPr wrap="square" rtlCol="0">
              <a:spAutoFit/>
              <a:scene3d>
                <a:camera prst="orthographicFron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rPr>
                <a:t>02</a:t>
              </a:r>
              <a:endParaRPr kumimoji="0" lang="zh-CN" altLang="en-US"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endParaRPr>
            </a:p>
          </p:txBody>
        </p:sp>
      </p:grpSp>
      <p:cxnSp>
        <p:nvCxnSpPr>
          <p:cNvPr id="15" name="直接连接符 14">
            <a:extLst>
              <a:ext uri="{FF2B5EF4-FFF2-40B4-BE49-F238E27FC236}">
                <a16:creationId xmlns:a16="http://schemas.microsoft.com/office/drawing/2014/main" id="{EE27597D-539D-46CD-8E38-28936A75C5EB}"/>
              </a:ext>
            </a:extLst>
          </p:cNvPr>
          <p:cNvCxnSpPr>
            <a:cxnSpLocks/>
          </p:cNvCxnSpPr>
          <p:nvPr/>
        </p:nvCxnSpPr>
        <p:spPr bwMode="auto">
          <a:xfrm>
            <a:off x="1028700" y="638482"/>
            <a:ext cx="11163300" cy="0"/>
          </a:xfrm>
          <a:prstGeom prst="lin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0FD185E4-9F84-446F-8B7D-619DD57CCA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917" y="-360000"/>
            <a:ext cx="1361034" cy="1361034"/>
          </a:xfrm>
          <a:prstGeom prst="rect">
            <a:avLst/>
          </a:prstGeom>
        </p:spPr>
      </p:pic>
      <p:grpSp>
        <p:nvGrpSpPr>
          <p:cNvPr id="32" name="组合 31">
            <a:extLst>
              <a:ext uri="{FF2B5EF4-FFF2-40B4-BE49-F238E27FC236}">
                <a16:creationId xmlns:a16="http://schemas.microsoft.com/office/drawing/2014/main" id="{7838F8A7-68A0-4A6A-B3CD-6A620A870EFB}"/>
              </a:ext>
            </a:extLst>
          </p:cNvPr>
          <p:cNvGrpSpPr/>
          <p:nvPr/>
        </p:nvGrpSpPr>
        <p:grpSpPr>
          <a:xfrm>
            <a:off x="899153" y="5523006"/>
            <a:ext cx="865385" cy="865385"/>
            <a:chOff x="2014300" y="5050182"/>
            <a:chExt cx="865385" cy="865385"/>
          </a:xfrm>
        </p:grpSpPr>
        <p:sp>
          <p:nvSpPr>
            <p:cNvPr id="33" name="菱形 32">
              <a:extLst>
                <a:ext uri="{FF2B5EF4-FFF2-40B4-BE49-F238E27FC236}">
                  <a16:creationId xmlns:a16="http://schemas.microsoft.com/office/drawing/2014/main" id="{3AB2E9DC-065B-44AF-A8DB-8DED0C2A0270}"/>
                </a:ext>
              </a:extLst>
            </p:cNvPr>
            <p:cNvSpPr/>
            <p:nvPr/>
          </p:nvSpPr>
          <p:spPr>
            <a:xfrm>
              <a:off x="2014300" y="5050182"/>
              <a:ext cx="865385" cy="865385"/>
            </a:xfrm>
            <a:prstGeom prst="diamond">
              <a:avLst/>
            </a:prstGeom>
            <a:gradFill flip="none" rotWithShape="1">
              <a:gsLst>
                <a:gs pos="0">
                  <a:srgbClr val="298CC5">
                    <a:lumMod val="72000"/>
                  </a:srgbClr>
                </a:gs>
                <a:gs pos="100000">
                  <a:srgbClr val="298CC5"/>
                </a:gs>
              </a:gsLst>
              <a:lin ang="8100000" scaled="1"/>
              <a:tileRect/>
            </a:gradFill>
            <a:ln w="95250" cap="flat" cmpd="sng" algn="ctr">
              <a:gradFill flip="none" rotWithShape="1">
                <a:gsLst>
                  <a:gs pos="0">
                    <a:srgbClr val="298CC5"/>
                  </a:gs>
                  <a:gs pos="100000">
                    <a:srgbClr val="298CC5">
                      <a:lumMod val="75000"/>
                    </a:srgbClr>
                  </a:gs>
                </a:gsLst>
                <a:lin ang="8100000" scaled="1"/>
                <a:tileRect/>
              </a:gradFill>
              <a:prstDash val="solid"/>
              <a:miter lim="800000"/>
            </a:ln>
            <a:effectLst>
              <a:outerShdw blurRad="381000" dist="38100" dir="8100000" algn="ctr" rotWithShape="0">
                <a:srgbClr val="000000">
                  <a:alpha val="20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34" name="文本框 33">
              <a:extLst>
                <a:ext uri="{FF2B5EF4-FFF2-40B4-BE49-F238E27FC236}">
                  <a16:creationId xmlns:a16="http://schemas.microsoft.com/office/drawing/2014/main" id="{949043C5-317E-497F-832A-4F4649A3FFD5}"/>
                </a:ext>
              </a:extLst>
            </p:cNvPr>
            <p:cNvSpPr txBox="1"/>
            <p:nvPr/>
          </p:nvSpPr>
          <p:spPr>
            <a:xfrm>
              <a:off x="2123024" y="5236652"/>
              <a:ext cx="647935" cy="492443"/>
            </a:xfrm>
            <a:prstGeom prst="rect">
              <a:avLst/>
            </a:prstGeom>
            <a:noFill/>
            <a:ln>
              <a:noFill/>
            </a:ln>
            <a:effectLst/>
          </p:spPr>
          <p:txBody>
            <a:bodyPr wrap="square" rtlCol="0">
              <a:spAutoFit/>
              <a:scene3d>
                <a:camera prst="orthographicFron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rPr>
                <a:t>05</a:t>
              </a:r>
              <a:endParaRPr kumimoji="0" lang="zh-CN" altLang="en-US"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endParaRPr>
            </a:p>
          </p:txBody>
        </p:sp>
      </p:grpSp>
      <p:sp>
        <p:nvSpPr>
          <p:cNvPr id="35" name="文本框 7">
            <a:extLst>
              <a:ext uri="{FF2B5EF4-FFF2-40B4-BE49-F238E27FC236}">
                <a16:creationId xmlns:a16="http://schemas.microsoft.com/office/drawing/2014/main" id="{1315FC9B-45CA-4F89-BEE9-A1CE089DE20C}"/>
              </a:ext>
            </a:extLst>
          </p:cNvPr>
          <p:cNvSpPr txBox="1"/>
          <p:nvPr/>
        </p:nvSpPr>
        <p:spPr>
          <a:xfrm>
            <a:off x="2159870" y="5648664"/>
            <a:ext cx="5767633"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4000" b="1" kern="0" dirty="0">
                <a:gradFill flip="none" rotWithShape="1">
                  <a:gsLst>
                    <a:gs pos="0">
                      <a:srgbClr val="298CC5">
                        <a:lumMod val="75000"/>
                      </a:srgbClr>
                    </a:gs>
                    <a:gs pos="100000">
                      <a:srgbClr val="298CC5"/>
                    </a:gs>
                  </a:gsLst>
                  <a:lin ang="5400000" scaled="1"/>
                  <a:tileRect/>
                </a:gradFill>
                <a:latin typeface="Arial"/>
                <a:ea typeface="微软雅黑"/>
              </a:rPr>
              <a:t>下学期工作开展计划</a:t>
            </a:r>
          </a:p>
        </p:txBody>
      </p:sp>
      <p:pic>
        <p:nvPicPr>
          <p:cNvPr id="26" name="图片 25">
            <a:extLst>
              <a:ext uri="{FF2B5EF4-FFF2-40B4-BE49-F238E27FC236}">
                <a16:creationId xmlns:a16="http://schemas.microsoft.com/office/drawing/2014/main" id="{EB317071-8A01-44A2-AED0-ACF008DDD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8559" y="-246918"/>
            <a:ext cx="5308559" cy="5308559"/>
          </a:xfrm>
          <a:prstGeom prst="rect">
            <a:avLst/>
          </a:prstGeom>
        </p:spPr>
      </p:pic>
      <p:pic>
        <p:nvPicPr>
          <p:cNvPr id="28" name="Picture 33" descr="未标题-10"/>
          <p:cNvPicPr>
            <a:picLocks noChangeAspect="1" noChangeArrowheads="1"/>
          </p:cNvPicPr>
          <p:nvPr/>
        </p:nvPicPr>
        <p:blipFill>
          <a:blip r:embed="rId4" cstate="print">
            <a:duotone>
              <a:prstClr val="black"/>
              <a:schemeClr val="accent1">
                <a:tint val="45000"/>
                <a:satMod val="400000"/>
              </a:schemeClr>
            </a:duotone>
          </a:blip>
          <a:srcRect/>
          <a:stretch>
            <a:fillRect/>
          </a:stretch>
        </p:blipFill>
        <p:spPr bwMode="auto">
          <a:xfrm>
            <a:off x="8259243" y="3452926"/>
            <a:ext cx="2326709" cy="2796383"/>
          </a:xfrm>
          <a:prstGeom prst="rect">
            <a:avLst/>
          </a:prstGeom>
          <a:noFill/>
          <a:ln w="9525">
            <a:noFill/>
            <a:miter lim="800000"/>
            <a:headEnd/>
            <a:tailEnd/>
          </a:ln>
        </p:spPr>
      </p:pic>
    </p:spTree>
    <p:extLst>
      <p:ext uri="{BB962C8B-B14F-4D97-AF65-F5344CB8AC3E}">
        <p14:creationId xmlns:p14="http://schemas.microsoft.com/office/powerpoint/2010/main" val="2874585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extLst>
              <a:ext uri="{FF2B5EF4-FFF2-40B4-BE49-F238E27FC236}">
                <a16:creationId xmlns:a16="http://schemas.microsoft.com/office/drawing/2014/main" id="{AAF2E322-37D6-4379-97DA-26EF1CF533B7}"/>
              </a:ext>
            </a:extLst>
          </p:cNvPr>
          <p:cNvSpPr/>
          <p:nvPr/>
        </p:nvSpPr>
        <p:spPr>
          <a:xfrm>
            <a:off x="936000" y="-68580"/>
            <a:ext cx="2441694" cy="769441"/>
          </a:xfrm>
          <a:prstGeom prst="rect">
            <a:avLst/>
          </a:prstGeom>
        </p:spPr>
        <p:txBody>
          <a:bodyPr wrap="none">
            <a:spAutoFit/>
          </a:bodyPr>
          <a:lstStyle/>
          <a:p>
            <a:pPr lvl="0" fontAlgn="auto">
              <a:spcBef>
                <a:spcPts val="0"/>
              </a:spcBef>
              <a:spcAft>
                <a:spcPts val="0"/>
              </a:spcAft>
              <a:tabLst>
                <a:tab pos="2778125" algn="l"/>
              </a:tabLst>
              <a:defRPr/>
            </a:pPr>
            <a:r>
              <a:rPr lang="zh-CN" altLang="en-US" sz="4400" b="1" kern="0" dirty="0">
                <a:solidFill>
                  <a:srgbClr val="ED7D31"/>
                </a:solidFill>
                <a:latin typeface="Arial"/>
                <a:ea typeface="微软雅黑"/>
              </a:rPr>
              <a:t>汇报目录</a:t>
            </a:r>
          </a:p>
        </p:txBody>
      </p:sp>
      <p:grpSp>
        <p:nvGrpSpPr>
          <p:cNvPr id="2" name="组合 1">
            <a:extLst>
              <a:ext uri="{FF2B5EF4-FFF2-40B4-BE49-F238E27FC236}">
                <a16:creationId xmlns:a16="http://schemas.microsoft.com/office/drawing/2014/main" id="{B3DDA864-D0F8-489C-B499-739C50626514}"/>
              </a:ext>
            </a:extLst>
          </p:cNvPr>
          <p:cNvGrpSpPr/>
          <p:nvPr/>
        </p:nvGrpSpPr>
        <p:grpSpPr>
          <a:xfrm>
            <a:off x="899153" y="1057996"/>
            <a:ext cx="865385" cy="865385"/>
            <a:chOff x="2032562" y="1421394"/>
            <a:chExt cx="865385" cy="865385"/>
          </a:xfrm>
        </p:grpSpPr>
        <p:sp>
          <p:nvSpPr>
            <p:cNvPr id="54" name="菱形 53">
              <a:extLst>
                <a:ext uri="{FF2B5EF4-FFF2-40B4-BE49-F238E27FC236}">
                  <a16:creationId xmlns:a16="http://schemas.microsoft.com/office/drawing/2014/main" id="{32B08147-8F54-4879-B626-A3D757452FC9}"/>
                </a:ext>
              </a:extLst>
            </p:cNvPr>
            <p:cNvSpPr/>
            <p:nvPr/>
          </p:nvSpPr>
          <p:spPr>
            <a:xfrm>
              <a:off x="2032562" y="1421394"/>
              <a:ext cx="865385" cy="865385"/>
            </a:xfrm>
            <a:prstGeom prst="diamond">
              <a:avLst/>
            </a:prstGeom>
            <a:gradFill flip="none" rotWithShape="1">
              <a:gsLst>
                <a:gs pos="0">
                  <a:srgbClr val="298CC5">
                    <a:lumMod val="72000"/>
                  </a:srgbClr>
                </a:gs>
                <a:gs pos="100000">
                  <a:srgbClr val="298CC5"/>
                </a:gs>
              </a:gsLst>
              <a:lin ang="8100000" scaled="1"/>
              <a:tileRect/>
            </a:gradFill>
            <a:ln w="95250" cap="flat" cmpd="sng" algn="ctr">
              <a:gradFill flip="none" rotWithShape="1">
                <a:gsLst>
                  <a:gs pos="0">
                    <a:srgbClr val="298CC5"/>
                  </a:gs>
                  <a:gs pos="100000">
                    <a:srgbClr val="298CC5">
                      <a:lumMod val="75000"/>
                    </a:srgbClr>
                  </a:gs>
                </a:gsLst>
                <a:lin ang="8100000" scaled="1"/>
                <a:tileRect/>
              </a:gradFill>
              <a:prstDash val="solid"/>
              <a:miter lim="800000"/>
            </a:ln>
            <a:effectLst>
              <a:outerShdw blurRad="381000" dist="38100" dir="81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55" name="文本框 54">
              <a:extLst>
                <a:ext uri="{FF2B5EF4-FFF2-40B4-BE49-F238E27FC236}">
                  <a16:creationId xmlns:a16="http://schemas.microsoft.com/office/drawing/2014/main" id="{09B07E90-4C57-465E-B093-6E13799D579E}"/>
                </a:ext>
              </a:extLst>
            </p:cNvPr>
            <p:cNvSpPr txBox="1"/>
            <p:nvPr/>
          </p:nvSpPr>
          <p:spPr>
            <a:xfrm>
              <a:off x="2158172" y="1586273"/>
              <a:ext cx="647935" cy="492443"/>
            </a:xfrm>
            <a:prstGeom prst="rect">
              <a:avLst/>
            </a:prstGeom>
            <a:noFill/>
            <a:ln>
              <a:noFill/>
            </a:ln>
            <a:effectLst/>
          </p:spPr>
          <p:txBody>
            <a:bodyPr wrap="square" rtlCol="0">
              <a:spAutoFit/>
              <a:scene3d>
                <a:camera prst="orthographicFron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rPr>
                <a:t>01</a:t>
              </a:r>
              <a:endParaRPr kumimoji="0" lang="zh-CN" altLang="en-US"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endParaRPr>
            </a:p>
          </p:txBody>
        </p:sp>
      </p:grpSp>
      <p:sp>
        <p:nvSpPr>
          <p:cNvPr id="63" name="文本框 7">
            <a:extLst>
              <a:ext uri="{FF2B5EF4-FFF2-40B4-BE49-F238E27FC236}">
                <a16:creationId xmlns:a16="http://schemas.microsoft.com/office/drawing/2014/main" id="{C70457A0-5511-4EE8-B8CD-A46A526F3E1C}"/>
              </a:ext>
            </a:extLst>
          </p:cNvPr>
          <p:cNvSpPr txBox="1"/>
          <p:nvPr/>
        </p:nvSpPr>
        <p:spPr>
          <a:xfrm>
            <a:off x="2141609" y="1146675"/>
            <a:ext cx="605069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fontAlgn="auto">
              <a:spcBef>
                <a:spcPts val="0"/>
              </a:spcBef>
              <a:spcAft>
                <a:spcPts val="0"/>
              </a:spcAft>
              <a:tabLst>
                <a:tab pos="2778125" algn="l"/>
              </a:tabLst>
              <a:defRPr/>
            </a:pPr>
            <a:r>
              <a:rPr lang="zh-CN" altLang="en-US" sz="4000" b="1" kern="0" dirty="0">
                <a:gradFill flip="none" rotWithShape="1">
                  <a:gsLst>
                    <a:gs pos="0">
                      <a:srgbClr val="298CC5">
                        <a:lumMod val="75000"/>
                      </a:srgbClr>
                    </a:gs>
                    <a:gs pos="100000">
                      <a:srgbClr val="298CC5"/>
                    </a:gs>
                  </a:gsLst>
                  <a:lin ang="5400000" scaled="1"/>
                  <a:tileRect/>
                </a:gradFill>
                <a:latin typeface="Arial"/>
                <a:ea typeface="微软雅黑"/>
              </a:rPr>
              <a:t>研究背景与研究价值</a:t>
            </a:r>
          </a:p>
        </p:txBody>
      </p:sp>
      <p:sp>
        <p:nvSpPr>
          <p:cNvPr id="66" name="文本框 7">
            <a:extLst>
              <a:ext uri="{FF2B5EF4-FFF2-40B4-BE49-F238E27FC236}">
                <a16:creationId xmlns:a16="http://schemas.microsoft.com/office/drawing/2014/main" id="{FA1AC47D-EAF2-4CB2-A172-BEA5F6BB3515}"/>
              </a:ext>
            </a:extLst>
          </p:cNvPr>
          <p:cNvSpPr txBox="1"/>
          <p:nvPr/>
        </p:nvSpPr>
        <p:spPr>
          <a:xfrm>
            <a:off x="2141609" y="2265541"/>
            <a:ext cx="5259043"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fontAlgn="auto">
              <a:spcBef>
                <a:spcPts val="0"/>
              </a:spcBef>
              <a:spcAft>
                <a:spcPts val="0"/>
              </a:spcAft>
              <a:tabLst>
                <a:tab pos="2778125" algn="l"/>
              </a:tabLst>
              <a:defRPr/>
            </a:pPr>
            <a:r>
              <a:rPr lang="zh-CN" altLang="en-US" sz="4000" b="1" kern="0" dirty="0">
                <a:gradFill flip="none" rotWithShape="1">
                  <a:gsLst>
                    <a:gs pos="0">
                      <a:srgbClr val="298CC5">
                        <a:lumMod val="75000"/>
                      </a:srgbClr>
                    </a:gs>
                    <a:gs pos="100000">
                      <a:srgbClr val="298CC5"/>
                    </a:gs>
                  </a:gsLst>
                  <a:lin ang="5400000" scaled="1"/>
                  <a:tileRect/>
                </a:gradFill>
                <a:latin typeface="Arial"/>
                <a:ea typeface="微软雅黑"/>
              </a:rPr>
              <a:t>国内外研究成果调研</a:t>
            </a:r>
          </a:p>
        </p:txBody>
      </p:sp>
      <p:grpSp>
        <p:nvGrpSpPr>
          <p:cNvPr id="4" name="组合 3">
            <a:extLst>
              <a:ext uri="{FF2B5EF4-FFF2-40B4-BE49-F238E27FC236}">
                <a16:creationId xmlns:a16="http://schemas.microsoft.com/office/drawing/2014/main" id="{5A635842-9E0F-4D22-95D9-B816AD3021E0}"/>
              </a:ext>
            </a:extLst>
          </p:cNvPr>
          <p:cNvGrpSpPr/>
          <p:nvPr/>
        </p:nvGrpSpPr>
        <p:grpSpPr>
          <a:xfrm>
            <a:off x="899153" y="3264503"/>
            <a:ext cx="865385" cy="865385"/>
            <a:chOff x="2032562" y="3805648"/>
            <a:chExt cx="865385" cy="865385"/>
          </a:xfrm>
        </p:grpSpPr>
        <p:sp>
          <p:nvSpPr>
            <p:cNvPr id="67" name="菱形 66">
              <a:extLst>
                <a:ext uri="{FF2B5EF4-FFF2-40B4-BE49-F238E27FC236}">
                  <a16:creationId xmlns:a16="http://schemas.microsoft.com/office/drawing/2014/main" id="{075FCC0C-B6D5-407F-AD66-1FB770990546}"/>
                </a:ext>
              </a:extLst>
            </p:cNvPr>
            <p:cNvSpPr/>
            <p:nvPr/>
          </p:nvSpPr>
          <p:spPr>
            <a:xfrm>
              <a:off x="2032562" y="3805648"/>
              <a:ext cx="865385" cy="865385"/>
            </a:xfrm>
            <a:prstGeom prst="diamond">
              <a:avLst/>
            </a:prstGeom>
            <a:gradFill flip="none" rotWithShape="1">
              <a:gsLst>
                <a:gs pos="0">
                  <a:srgbClr val="298CC5">
                    <a:lumMod val="72000"/>
                  </a:srgbClr>
                </a:gs>
                <a:gs pos="100000">
                  <a:srgbClr val="298CC5"/>
                </a:gs>
              </a:gsLst>
              <a:lin ang="8100000" scaled="1"/>
              <a:tileRect/>
            </a:gradFill>
            <a:ln w="95250" cap="flat" cmpd="sng" algn="ctr">
              <a:gradFill flip="none" rotWithShape="1">
                <a:gsLst>
                  <a:gs pos="0">
                    <a:srgbClr val="298CC5"/>
                  </a:gs>
                  <a:gs pos="100000">
                    <a:srgbClr val="298CC5">
                      <a:lumMod val="75000"/>
                    </a:srgbClr>
                  </a:gs>
                </a:gsLst>
                <a:lin ang="8100000" scaled="1"/>
                <a:tileRect/>
              </a:gradFill>
              <a:prstDash val="solid"/>
              <a:miter lim="800000"/>
            </a:ln>
            <a:effectLst>
              <a:outerShdw blurRad="381000" dist="38100" dir="8100000" algn="ctr" rotWithShape="0">
                <a:srgbClr val="000000">
                  <a:alpha val="20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68" name="文本框 67">
              <a:extLst>
                <a:ext uri="{FF2B5EF4-FFF2-40B4-BE49-F238E27FC236}">
                  <a16:creationId xmlns:a16="http://schemas.microsoft.com/office/drawing/2014/main" id="{B2238045-DD69-48DE-BDEC-D66CE8EDF207}"/>
                </a:ext>
              </a:extLst>
            </p:cNvPr>
            <p:cNvSpPr txBox="1"/>
            <p:nvPr/>
          </p:nvSpPr>
          <p:spPr>
            <a:xfrm>
              <a:off x="2139910" y="3992118"/>
              <a:ext cx="647935" cy="492443"/>
            </a:xfrm>
            <a:prstGeom prst="rect">
              <a:avLst/>
            </a:prstGeom>
            <a:noFill/>
            <a:ln>
              <a:noFill/>
            </a:ln>
            <a:effectLst/>
          </p:spPr>
          <p:txBody>
            <a:bodyPr wrap="square" rtlCol="0">
              <a:spAutoFit/>
              <a:scene3d>
                <a:camera prst="orthographicFron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rPr>
                <a:t>03</a:t>
              </a:r>
              <a:endParaRPr kumimoji="0" lang="zh-CN" altLang="en-US"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endParaRPr>
            </a:p>
          </p:txBody>
        </p:sp>
      </p:grpSp>
      <p:sp>
        <p:nvSpPr>
          <p:cNvPr id="69" name="文本框 7">
            <a:extLst>
              <a:ext uri="{FF2B5EF4-FFF2-40B4-BE49-F238E27FC236}">
                <a16:creationId xmlns:a16="http://schemas.microsoft.com/office/drawing/2014/main" id="{B4CCFDA8-B083-47FA-A34B-F9F6459481C1}"/>
              </a:ext>
            </a:extLst>
          </p:cNvPr>
          <p:cNvSpPr txBox="1"/>
          <p:nvPr/>
        </p:nvSpPr>
        <p:spPr>
          <a:xfrm>
            <a:off x="2141608" y="3373436"/>
            <a:ext cx="5836531"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4000" b="1" kern="0" dirty="0">
                <a:solidFill>
                  <a:srgbClr val="FF0000"/>
                </a:solidFill>
                <a:latin typeface="Arial"/>
                <a:ea typeface="微软雅黑"/>
              </a:rPr>
              <a:t>代表性工作复现进展</a:t>
            </a:r>
          </a:p>
        </p:txBody>
      </p:sp>
      <p:grpSp>
        <p:nvGrpSpPr>
          <p:cNvPr id="5" name="组合 4">
            <a:extLst>
              <a:ext uri="{FF2B5EF4-FFF2-40B4-BE49-F238E27FC236}">
                <a16:creationId xmlns:a16="http://schemas.microsoft.com/office/drawing/2014/main" id="{F876B32D-4CCB-42BB-A972-4425E08AEAC4}"/>
              </a:ext>
            </a:extLst>
          </p:cNvPr>
          <p:cNvGrpSpPr/>
          <p:nvPr/>
        </p:nvGrpSpPr>
        <p:grpSpPr>
          <a:xfrm>
            <a:off x="899153" y="4418427"/>
            <a:ext cx="865385" cy="865385"/>
            <a:chOff x="2014300" y="5050182"/>
            <a:chExt cx="865385" cy="865385"/>
          </a:xfrm>
        </p:grpSpPr>
        <p:sp>
          <p:nvSpPr>
            <p:cNvPr id="71" name="菱形 70">
              <a:extLst>
                <a:ext uri="{FF2B5EF4-FFF2-40B4-BE49-F238E27FC236}">
                  <a16:creationId xmlns:a16="http://schemas.microsoft.com/office/drawing/2014/main" id="{C42A3E71-020F-456E-8A92-58C9F3919644}"/>
                </a:ext>
              </a:extLst>
            </p:cNvPr>
            <p:cNvSpPr/>
            <p:nvPr/>
          </p:nvSpPr>
          <p:spPr>
            <a:xfrm>
              <a:off x="2014300" y="5050182"/>
              <a:ext cx="865385" cy="865385"/>
            </a:xfrm>
            <a:prstGeom prst="diamond">
              <a:avLst/>
            </a:prstGeom>
            <a:gradFill flip="none" rotWithShape="1">
              <a:gsLst>
                <a:gs pos="0">
                  <a:srgbClr val="298CC5">
                    <a:lumMod val="72000"/>
                  </a:srgbClr>
                </a:gs>
                <a:gs pos="100000">
                  <a:srgbClr val="298CC5"/>
                </a:gs>
              </a:gsLst>
              <a:lin ang="8100000" scaled="1"/>
              <a:tileRect/>
            </a:gradFill>
            <a:ln w="95250" cap="flat" cmpd="sng" algn="ctr">
              <a:gradFill flip="none" rotWithShape="1">
                <a:gsLst>
                  <a:gs pos="0">
                    <a:srgbClr val="298CC5"/>
                  </a:gs>
                  <a:gs pos="100000">
                    <a:srgbClr val="298CC5">
                      <a:lumMod val="75000"/>
                    </a:srgbClr>
                  </a:gs>
                </a:gsLst>
                <a:lin ang="8100000" scaled="1"/>
                <a:tileRect/>
              </a:gradFill>
              <a:prstDash val="solid"/>
              <a:miter lim="800000"/>
            </a:ln>
            <a:effectLst>
              <a:outerShdw blurRad="381000" dist="38100" dir="8100000" algn="ctr" rotWithShape="0">
                <a:srgbClr val="000000">
                  <a:alpha val="20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72" name="文本框 71">
              <a:extLst>
                <a:ext uri="{FF2B5EF4-FFF2-40B4-BE49-F238E27FC236}">
                  <a16:creationId xmlns:a16="http://schemas.microsoft.com/office/drawing/2014/main" id="{87CAA2EC-A3FC-4ABB-82FD-0407CB0FF391}"/>
                </a:ext>
              </a:extLst>
            </p:cNvPr>
            <p:cNvSpPr txBox="1"/>
            <p:nvPr/>
          </p:nvSpPr>
          <p:spPr>
            <a:xfrm>
              <a:off x="2123024" y="5236652"/>
              <a:ext cx="647935" cy="492443"/>
            </a:xfrm>
            <a:prstGeom prst="rect">
              <a:avLst/>
            </a:prstGeom>
            <a:noFill/>
            <a:ln>
              <a:noFill/>
            </a:ln>
            <a:effectLst/>
          </p:spPr>
          <p:txBody>
            <a:bodyPr wrap="square" rtlCol="0">
              <a:spAutoFit/>
              <a:scene3d>
                <a:camera prst="orthographicFron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rPr>
                <a:t>04</a:t>
              </a:r>
              <a:endParaRPr kumimoji="0" lang="zh-CN" altLang="en-US"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endParaRPr>
            </a:p>
          </p:txBody>
        </p:sp>
      </p:grpSp>
      <p:sp>
        <p:nvSpPr>
          <p:cNvPr id="73" name="文本框 7">
            <a:extLst>
              <a:ext uri="{FF2B5EF4-FFF2-40B4-BE49-F238E27FC236}">
                <a16:creationId xmlns:a16="http://schemas.microsoft.com/office/drawing/2014/main" id="{EEA82ED8-F814-4EF9-86FE-6A58500D3713}"/>
              </a:ext>
            </a:extLst>
          </p:cNvPr>
          <p:cNvSpPr txBox="1"/>
          <p:nvPr/>
        </p:nvSpPr>
        <p:spPr>
          <a:xfrm>
            <a:off x="2159871" y="4544085"/>
            <a:ext cx="592031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fontAlgn="auto">
              <a:spcBef>
                <a:spcPts val="0"/>
              </a:spcBef>
              <a:spcAft>
                <a:spcPts val="0"/>
              </a:spcAft>
              <a:tabLst>
                <a:tab pos="2778125" algn="l"/>
              </a:tabLst>
              <a:defRPr/>
            </a:pPr>
            <a:r>
              <a:rPr lang="zh-CN" altLang="en-US" sz="4000" b="1" kern="0" dirty="0">
                <a:gradFill flip="none" rotWithShape="1">
                  <a:gsLst>
                    <a:gs pos="0">
                      <a:srgbClr val="298CC5">
                        <a:lumMod val="75000"/>
                      </a:srgbClr>
                    </a:gs>
                    <a:gs pos="100000">
                      <a:srgbClr val="298CC5"/>
                    </a:gs>
                  </a:gsLst>
                  <a:lin ang="5400000" scaled="1"/>
                  <a:tileRect/>
                </a:gradFill>
                <a:latin typeface="Arial"/>
                <a:ea typeface="微软雅黑"/>
              </a:rPr>
              <a:t>创新目标和初步思路</a:t>
            </a:r>
          </a:p>
        </p:txBody>
      </p:sp>
      <p:grpSp>
        <p:nvGrpSpPr>
          <p:cNvPr id="3" name="组合 2">
            <a:extLst>
              <a:ext uri="{FF2B5EF4-FFF2-40B4-BE49-F238E27FC236}">
                <a16:creationId xmlns:a16="http://schemas.microsoft.com/office/drawing/2014/main" id="{72B0DD89-487F-4CBF-8FBE-AD0C90581065}"/>
              </a:ext>
            </a:extLst>
          </p:cNvPr>
          <p:cNvGrpSpPr/>
          <p:nvPr/>
        </p:nvGrpSpPr>
        <p:grpSpPr>
          <a:xfrm>
            <a:off x="899153" y="2157352"/>
            <a:ext cx="865385" cy="865385"/>
            <a:chOff x="2032562" y="2613521"/>
            <a:chExt cx="865385" cy="865385"/>
          </a:xfrm>
        </p:grpSpPr>
        <p:sp>
          <p:nvSpPr>
            <p:cNvPr id="74" name="菱形 73">
              <a:extLst>
                <a:ext uri="{FF2B5EF4-FFF2-40B4-BE49-F238E27FC236}">
                  <a16:creationId xmlns:a16="http://schemas.microsoft.com/office/drawing/2014/main" id="{29635014-79F6-46BB-9A30-2972D6F7DCDC}"/>
                </a:ext>
              </a:extLst>
            </p:cNvPr>
            <p:cNvSpPr/>
            <p:nvPr/>
          </p:nvSpPr>
          <p:spPr>
            <a:xfrm>
              <a:off x="2032562" y="2613521"/>
              <a:ext cx="865385" cy="865385"/>
            </a:xfrm>
            <a:prstGeom prst="diamond">
              <a:avLst/>
            </a:prstGeom>
            <a:gradFill flip="none" rotWithShape="1">
              <a:gsLst>
                <a:gs pos="0">
                  <a:srgbClr val="298CC5">
                    <a:lumMod val="72000"/>
                  </a:srgbClr>
                </a:gs>
                <a:gs pos="100000">
                  <a:srgbClr val="298CC5"/>
                </a:gs>
              </a:gsLst>
              <a:lin ang="8100000" scaled="1"/>
              <a:tileRect/>
            </a:gradFill>
            <a:ln w="95250" cap="flat" cmpd="sng" algn="ctr">
              <a:gradFill flip="none" rotWithShape="1">
                <a:gsLst>
                  <a:gs pos="0">
                    <a:srgbClr val="298CC5"/>
                  </a:gs>
                  <a:gs pos="100000">
                    <a:srgbClr val="298CC5">
                      <a:lumMod val="75000"/>
                    </a:srgbClr>
                  </a:gs>
                </a:gsLst>
                <a:lin ang="8100000" scaled="1"/>
                <a:tileRect/>
              </a:gradFill>
              <a:prstDash val="solid"/>
              <a:miter lim="800000"/>
            </a:ln>
            <a:effectLst>
              <a:outerShdw blurRad="381000" dist="38100" dir="81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65" name="文本框 64">
              <a:extLst>
                <a:ext uri="{FF2B5EF4-FFF2-40B4-BE49-F238E27FC236}">
                  <a16:creationId xmlns:a16="http://schemas.microsoft.com/office/drawing/2014/main" id="{7CEC04BE-426D-4634-90F8-F7E7BD225004}"/>
                </a:ext>
              </a:extLst>
            </p:cNvPr>
            <p:cNvSpPr txBox="1"/>
            <p:nvPr/>
          </p:nvSpPr>
          <p:spPr>
            <a:xfrm>
              <a:off x="2141286" y="2799991"/>
              <a:ext cx="647935" cy="492443"/>
            </a:xfrm>
            <a:prstGeom prst="rect">
              <a:avLst/>
            </a:prstGeom>
            <a:noFill/>
            <a:ln>
              <a:noFill/>
            </a:ln>
            <a:effectLst/>
          </p:spPr>
          <p:txBody>
            <a:bodyPr wrap="square" rtlCol="0">
              <a:spAutoFit/>
              <a:scene3d>
                <a:camera prst="orthographicFron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rPr>
                <a:t>02</a:t>
              </a:r>
              <a:endParaRPr kumimoji="0" lang="zh-CN" altLang="en-US"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endParaRPr>
            </a:p>
          </p:txBody>
        </p:sp>
      </p:grpSp>
      <p:cxnSp>
        <p:nvCxnSpPr>
          <p:cNvPr id="15" name="直接连接符 14">
            <a:extLst>
              <a:ext uri="{FF2B5EF4-FFF2-40B4-BE49-F238E27FC236}">
                <a16:creationId xmlns:a16="http://schemas.microsoft.com/office/drawing/2014/main" id="{EE27597D-539D-46CD-8E38-28936A75C5EB}"/>
              </a:ext>
            </a:extLst>
          </p:cNvPr>
          <p:cNvCxnSpPr>
            <a:cxnSpLocks/>
          </p:cNvCxnSpPr>
          <p:nvPr/>
        </p:nvCxnSpPr>
        <p:spPr bwMode="auto">
          <a:xfrm>
            <a:off x="1028700" y="638482"/>
            <a:ext cx="11163300" cy="0"/>
          </a:xfrm>
          <a:prstGeom prst="lin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0FD185E4-9F84-446F-8B7D-619DD57CCA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917" y="-360000"/>
            <a:ext cx="1361034" cy="1361034"/>
          </a:xfrm>
          <a:prstGeom prst="rect">
            <a:avLst/>
          </a:prstGeom>
        </p:spPr>
      </p:pic>
      <p:grpSp>
        <p:nvGrpSpPr>
          <p:cNvPr id="32" name="组合 31">
            <a:extLst>
              <a:ext uri="{FF2B5EF4-FFF2-40B4-BE49-F238E27FC236}">
                <a16:creationId xmlns:a16="http://schemas.microsoft.com/office/drawing/2014/main" id="{7838F8A7-68A0-4A6A-B3CD-6A620A870EFB}"/>
              </a:ext>
            </a:extLst>
          </p:cNvPr>
          <p:cNvGrpSpPr/>
          <p:nvPr/>
        </p:nvGrpSpPr>
        <p:grpSpPr>
          <a:xfrm>
            <a:off x="899153" y="5523006"/>
            <a:ext cx="865385" cy="865385"/>
            <a:chOff x="2014300" y="5050182"/>
            <a:chExt cx="865385" cy="865385"/>
          </a:xfrm>
        </p:grpSpPr>
        <p:sp>
          <p:nvSpPr>
            <p:cNvPr id="33" name="菱形 32">
              <a:extLst>
                <a:ext uri="{FF2B5EF4-FFF2-40B4-BE49-F238E27FC236}">
                  <a16:creationId xmlns:a16="http://schemas.microsoft.com/office/drawing/2014/main" id="{3AB2E9DC-065B-44AF-A8DB-8DED0C2A0270}"/>
                </a:ext>
              </a:extLst>
            </p:cNvPr>
            <p:cNvSpPr/>
            <p:nvPr/>
          </p:nvSpPr>
          <p:spPr>
            <a:xfrm>
              <a:off x="2014300" y="5050182"/>
              <a:ext cx="865385" cy="865385"/>
            </a:xfrm>
            <a:prstGeom prst="diamond">
              <a:avLst/>
            </a:prstGeom>
            <a:gradFill flip="none" rotWithShape="1">
              <a:gsLst>
                <a:gs pos="0">
                  <a:srgbClr val="298CC5">
                    <a:lumMod val="72000"/>
                  </a:srgbClr>
                </a:gs>
                <a:gs pos="100000">
                  <a:srgbClr val="298CC5"/>
                </a:gs>
              </a:gsLst>
              <a:lin ang="8100000" scaled="1"/>
              <a:tileRect/>
            </a:gradFill>
            <a:ln w="95250" cap="flat" cmpd="sng" algn="ctr">
              <a:gradFill flip="none" rotWithShape="1">
                <a:gsLst>
                  <a:gs pos="0">
                    <a:srgbClr val="298CC5"/>
                  </a:gs>
                  <a:gs pos="100000">
                    <a:srgbClr val="298CC5">
                      <a:lumMod val="75000"/>
                    </a:srgbClr>
                  </a:gs>
                </a:gsLst>
                <a:lin ang="8100000" scaled="1"/>
                <a:tileRect/>
              </a:gradFill>
              <a:prstDash val="solid"/>
              <a:miter lim="800000"/>
            </a:ln>
            <a:effectLst>
              <a:outerShdw blurRad="381000" dist="38100" dir="8100000" algn="ctr" rotWithShape="0">
                <a:srgbClr val="000000">
                  <a:alpha val="20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34" name="文本框 33">
              <a:extLst>
                <a:ext uri="{FF2B5EF4-FFF2-40B4-BE49-F238E27FC236}">
                  <a16:creationId xmlns:a16="http://schemas.microsoft.com/office/drawing/2014/main" id="{949043C5-317E-497F-832A-4F4649A3FFD5}"/>
                </a:ext>
              </a:extLst>
            </p:cNvPr>
            <p:cNvSpPr txBox="1"/>
            <p:nvPr/>
          </p:nvSpPr>
          <p:spPr>
            <a:xfrm>
              <a:off x="2123024" y="5236652"/>
              <a:ext cx="647935" cy="492443"/>
            </a:xfrm>
            <a:prstGeom prst="rect">
              <a:avLst/>
            </a:prstGeom>
            <a:noFill/>
            <a:ln>
              <a:noFill/>
            </a:ln>
            <a:effectLst/>
          </p:spPr>
          <p:txBody>
            <a:bodyPr wrap="square" rtlCol="0">
              <a:spAutoFit/>
              <a:scene3d>
                <a:camera prst="orthographicFron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rPr>
                <a:t>05</a:t>
              </a:r>
              <a:endParaRPr kumimoji="0" lang="zh-CN" altLang="en-US"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endParaRPr>
            </a:p>
          </p:txBody>
        </p:sp>
      </p:grpSp>
      <p:sp>
        <p:nvSpPr>
          <p:cNvPr id="35" name="文本框 7">
            <a:extLst>
              <a:ext uri="{FF2B5EF4-FFF2-40B4-BE49-F238E27FC236}">
                <a16:creationId xmlns:a16="http://schemas.microsoft.com/office/drawing/2014/main" id="{1315FC9B-45CA-4F89-BEE9-A1CE089DE20C}"/>
              </a:ext>
            </a:extLst>
          </p:cNvPr>
          <p:cNvSpPr txBox="1"/>
          <p:nvPr/>
        </p:nvSpPr>
        <p:spPr>
          <a:xfrm>
            <a:off x="2159870" y="5648664"/>
            <a:ext cx="5767633"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4000" b="1" kern="0" dirty="0">
                <a:gradFill flip="none" rotWithShape="1">
                  <a:gsLst>
                    <a:gs pos="0">
                      <a:srgbClr val="298CC5">
                        <a:lumMod val="75000"/>
                      </a:srgbClr>
                    </a:gs>
                    <a:gs pos="100000">
                      <a:srgbClr val="298CC5"/>
                    </a:gs>
                  </a:gsLst>
                  <a:lin ang="5400000" scaled="1"/>
                  <a:tileRect/>
                </a:gradFill>
                <a:latin typeface="Arial"/>
                <a:ea typeface="微软雅黑"/>
              </a:rPr>
              <a:t>下学期工作开展计划</a:t>
            </a:r>
          </a:p>
        </p:txBody>
      </p:sp>
      <p:pic>
        <p:nvPicPr>
          <p:cNvPr id="26" name="图片 25">
            <a:extLst>
              <a:ext uri="{FF2B5EF4-FFF2-40B4-BE49-F238E27FC236}">
                <a16:creationId xmlns:a16="http://schemas.microsoft.com/office/drawing/2014/main" id="{EB317071-8A01-44A2-AED0-ACF008DDD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8559" y="-246918"/>
            <a:ext cx="5308559" cy="5308559"/>
          </a:xfrm>
          <a:prstGeom prst="rect">
            <a:avLst/>
          </a:prstGeom>
        </p:spPr>
      </p:pic>
      <p:pic>
        <p:nvPicPr>
          <p:cNvPr id="28" name="Picture 33" descr="未标题-10"/>
          <p:cNvPicPr>
            <a:picLocks noChangeAspect="1" noChangeArrowheads="1"/>
          </p:cNvPicPr>
          <p:nvPr/>
        </p:nvPicPr>
        <p:blipFill>
          <a:blip r:embed="rId4" cstate="print">
            <a:duotone>
              <a:prstClr val="black"/>
              <a:schemeClr val="accent1">
                <a:tint val="45000"/>
                <a:satMod val="400000"/>
              </a:schemeClr>
            </a:duotone>
          </a:blip>
          <a:srcRect/>
          <a:stretch>
            <a:fillRect/>
          </a:stretch>
        </p:blipFill>
        <p:spPr bwMode="auto">
          <a:xfrm>
            <a:off x="8259243" y="3452926"/>
            <a:ext cx="2326709" cy="2796383"/>
          </a:xfrm>
          <a:prstGeom prst="rect">
            <a:avLst/>
          </a:prstGeom>
          <a:noFill/>
          <a:ln w="9525">
            <a:noFill/>
            <a:miter lim="800000"/>
            <a:headEnd/>
            <a:tailEnd/>
          </a:ln>
        </p:spPr>
      </p:pic>
    </p:spTree>
    <p:extLst>
      <p:ext uri="{BB962C8B-B14F-4D97-AF65-F5344CB8AC3E}">
        <p14:creationId xmlns:p14="http://schemas.microsoft.com/office/powerpoint/2010/main" val="34848316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extLst>
              <a:ext uri="{FF2B5EF4-FFF2-40B4-BE49-F238E27FC236}">
                <a16:creationId xmlns:a16="http://schemas.microsoft.com/office/drawing/2014/main" id="{AAF2E322-37D6-4379-97DA-26EF1CF533B7}"/>
              </a:ext>
            </a:extLst>
          </p:cNvPr>
          <p:cNvSpPr/>
          <p:nvPr/>
        </p:nvSpPr>
        <p:spPr>
          <a:xfrm>
            <a:off x="936000" y="0"/>
            <a:ext cx="8060766" cy="646331"/>
          </a:xfrm>
          <a:prstGeom prst="rect">
            <a:avLst/>
          </a:prstGeom>
        </p:spPr>
        <p:txBody>
          <a:bodyPr wrap="square">
            <a:spAutoFit/>
          </a:bodyPr>
          <a:lstStyle/>
          <a:p>
            <a:pPr lvl="0" fontAlgn="auto">
              <a:spcBef>
                <a:spcPts val="0"/>
              </a:spcBef>
              <a:spcAft>
                <a:spcPts val="0"/>
              </a:spcAft>
              <a:tabLst>
                <a:tab pos="2778125" algn="l"/>
              </a:tabLst>
              <a:defRPr/>
            </a:pPr>
            <a:r>
              <a:rPr lang="zh-CN" altLang="en-US" sz="3600" b="1" kern="0" dirty="0">
                <a:solidFill>
                  <a:srgbClr val="ED7D31"/>
                </a:solidFill>
                <a:latin typeface="Arial"/>
                <a:ea typeface="微软雅黑"/>
              </a:rPr>
              <a:t>三、代表性工作复现进展</a:t>
            </a:r>
          </a:p>
        </p:txBody>
      </p:sp>
      <p:cxnSp>
        <p:nvCxnSpPr>
          <p:cNvPr id="15" name="直接连接符 14">
            <a:extLst>
              <a:ext uri="{FF2B5EF4-FFF2-40B4-BE49-F238E27FC236}">
                <a16:creationId xmlns:a16="http://schemas.microsoft.com/office/drawing/2014/main" id="{EE27597D-539D-46CD-8E38-28936A75C5EB}"/>
              </a:ext>
            </a:extLst>
          </p:cNvPr>
          <p:cNvCxnSpPr>
            <a:cxnSpLocks/>
          </p:cNvCxnSpPr>
          <p:nvPr/>
        </p:nvCxnSpPr>
        <p:spPr bwMode="auto">
          <a:xfrm>
            <a:off x="1028700" y="638482"/>
            <a:ext cx="11163300" cy="0"/>
          </a:xfrm>
          <a:prstGeom prst="lin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文本占位符 8">
            <a:extLst>
              <a:ext uri="{FF2B5EF4-FFF2-40B4-BE49-F238E27FC236}">
                <a16:creationId xmlns:a16="http://schemas.microsoft.com/office/drawing/2014/main" id="{B673C1C1-73D8-42FE-8450-8F94E1AF11DB}"/>
              </a:ext>
            </a:extLst>
          </p:cNvPr>
          <p:cNvSpPr>
            <a:spLocks noGrp="1"/>
          </p:cNvSpPr>
          <p:nvPr>
            <p:ph type="body" idx="1"/>
          </p:nvPr>
        </p:nvSpPr>
        <p:spPr>
          <a:xfrm>
            <a:off x="519794" y="877242"/>
            <a:ext cx="10015684" cy="639762"/>
          </a:xfrm>
          <a:prstGeom prst="rect">
            <a:avLst/>
          </a:prstGeom>
          <a:gradFill flip="none" rotWithShape="1">
            <a:gsLst>
              <a:gs pos="0">
                <a:schemeClr val="accent1">
                  <a:lumMod val="75000"/>
                </a:schemeClr>
              </a:gs>
              <a:gs pos="100000">
                <a:schemeClr val="accent1"/>
              </a:gs>
            </a:gsLst>
            <a:lin ang="8100000" scaled="1"/>
            <a:tileRect/>
          </a:gradFill>
          <a:ln w="57150">
            <a:gradFill flip="none" rotWithShape="1">
              <a:gsLst>
                <a:gs pos="0">
                  <a:schemeClr val="accent1"/>
                </a:gs>
                <a:gs pos="100000">
                  <a:schemeClr val="accent1">
                    <a:lumMod val="75000"/>
                  </a:schemeClr>
                </a:gs>
              </a:gsLst>
              <a:lin ang="8100000" scaled="1"/>
              <a:tileRect/>
            </a:gradFill>
          </a:ln>
          <a:effectLst>
            <a:outerShdw blurRad="3810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3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深度伪造检测平台</a:t>
            </a:r>
          </a:p>
        </p:txBody>
      </p:sp>
      <p:pic>
        <p:nvPicPr>
          <p:cNvPr id="3" name="图片 2">
            <a:extLst>
              <a:ext uri="{FF2B5EF4-FFF2-40B4-BE49-F238E27FC236}">
                <a16:creationId xmlns:a16="http://schemas.microsoft.com/office/drawing/2014/main" id="{E442C64B-460D-4BBC-9963-2BF0341945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917" y="-360000"/>
            <a:ext cx="1361034" cy="1361034"/>
          </a:xfrm>
          <a:prstGeom prst="rect">
            <a:avLst/>
          </a:prstGeom>
        </p:spPr>
      </p:pic>
      <p:sp>
        <p:nvSpPr>
          <p:cNvPr id="2" name="Rectangle 47"/>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文本框 5">
            <a:extLst>
              <a:ext uri="{FF2B5EF4-FFF2-40B4-BE49-F238E27FC236}">
                <a16:creationId xmlns:a16="http://schemas.microsoft.com/office/drawing/2014/main" id="{ECCDEC86-432E-E020-FBA7-FEB36940EAF2}"/>
              </a:ext>
            </a:extLst>
          </p:cNvPr>
          <p:cNvSpPr txBox="1"/>
          <p:nvPr/>
        </p:nvSpPr>
        <p:spPr>
          <a:xfrm>
            <a:off x="519794" y="1747915"/>
            <a:ext cx="5952722" cy="646331"/>
          </a:xfrm>
          <a:prstGeom prst="rect">
            <a:avLst/>
          </a:prstGeom>
          <a:noFill/>
        </p:spPr>
        <p:txBody>
          <a:bodyPr wrap="square">
            <a:spAutoFit/>
          </a:bodyPr>
          <a:lstStyle/>
          <a:p>
            <a:pPr algn="l">
              <a:spcAft>
                <a:spcPts val="1200"/>
              </a:spcAft>
            </a:pPr>
            <a:r>
              <a:rPr lang="en-US" altLang="zh-CN" b="1" dirty="0" err="1">
                <a:solidFill>
                  <a:srgbClr val="000000"/>
                </a:solidFill>
                <a:latin typeface="宋体" panose="02010600030101010101" pitchFamily="2" charset="-122"/>
                <a:cs typeface="Calibri" panose="020F0502020204030204" pitchFamily="34" charset="0"/>
              </a:rPr>
              <a:t>DeepfakeBench</a:t>
            </a:r>
            <a:r>
              <a:rPr lang="en-US" altLang="zh-CN" b="1" dirty="0">
                <a:solidFill>
                  <a:srgbClr val="000000"/>
                </a:solidFill>
                <a:latin typeface="宋体" panose="02010600030101010101" pitchFamily="2" charset="-122"/>
                <a:cs typeface="Calibri" panose="020F0502020204030204" pitchFamily="34" charset="0"/>
              </a:rPr>
              <a:t>: A Comprehensive Benchmark of Deepfake Detection (</a:t>
            </a:r>
            <a:r>
              <a:rPr lang="en-US" altLang="zh-CN" b="1" dirty="0" err="1">
                <a:solidFill>
                  <a:srgbClr val="000000"/>
                </a:solidFill>
                <a:latin typeface="宋体" panose="02010600030101010101" pitchFamily="2" charset="-122"/>
                <a:cs typeface="Calibri" panose="020F0502020204030204" pitchFamily="34" charset="0"/>
              </a:rPr>
              <a:t>NeurIPS</a:t>
            </a:r>
            <a:r>
              <a:rPr lang="en-US" altLang="zh-CN" b="1" i="0" dirty="0">
                <a:solidFill>
                  <a:srgbClr val="000000"/>
                </a:solidFill>
                <a:effectLst/>
                <a:latin typeface="宋体" panose="02010600030101010101" pitchFamily="2" charset="-122"/>
                <a:cs typeface="Calibri" panose="020F0502020204030204" pitchFamily="34" charset="0"/>
              </a:rPr>
              <a:t> 2023)</a:t>
            </a:r>
          </a:p>
        </p:txBody>
      </p:sp>
      <p:sp>
        <p:nvSpPr>
          <p:cNvPr id="8" name="文本框 7">
            <a:extLst>
              <a:ext uri="{FF2B5EF4-FFF2-40B4-BE49-F238E27FC236}">
                <a16:creationId xmlns:a16="http://schemas.microsoft.com/office/drawing/2014/main" id="{8947832A-73B8-1D0F-65DB-ACB99D883CD2}"/>
              </a:ext>
            </a:extLst>
          </p:cNvPr>
          <p:cNvSpPr txBox="1"/>
          <p:nvPr/>
        </p:nvSpPr>
        <p:spPr>
          <a:xfrm>
            <a:off x="519794" y="2695364"/>
            <a:ext cx="5576206" cy="2462213"/>
          </a:xfrm>
          <a:prstGeom prst="rect">
            <a:avLst/>
          </a:prstGeom>
          <a:noFill/>
        </p:spPr>
        <p:txBody>
          <a:bodyPr wrap="square">
            <a:spAutoFit/>
          </a:bodyPr>
          <a:lstStyle/>
          <a:p>
            <a:pPr marL="285750" indent="-285750">
              <a:buFont typeface="Arial" panose="020B0604020202020204" pitchFamily="34" charset="0"/>
              <a:buChar char="•"/>
            </a:pPr>
            <a:r>
              <a:rPr lang="zh-CN" altLang="en-US" sz="1400" dirty="0">
                <a:latin typeface="宋体" panose="02010600030101010101" pitchFamily="2" charset="-122"/>
              </a:rPr>
              <a:t>统一平台：</a:t>
            </a:r>
            <a:r>
              <a:rPr lang="en-US" altLang="zh-CN" sz="1400" dirty="0" err="1">
                <a:latin typeface="宋体" panose="02010600030101010101" pitchFamily="2" charset="-122"/>
              </a:rPr>
              <a:t>DeepfakeBench</a:t>
            </a:r>
            <a:r>
              <a:rPr lang="en-US" altLang="zh-CN" sz="1400" dirty="0">
                <a:latin typeface="宋体" panose="02010600030101010101" pitchFamily="2" charset="-122"/>
              </a:rPr>
              <a:t> </a:t>
            </a:r>
            <a:r>
              <a:rPr lang="zh-CN" altLang="en-US" sz="1400" dirty="0">
                <a:latin typeface="宋体" panose="02010600030101010101" pitchFamily="2" charset="-122"/>
              </a:rPr>
              <a:t>提供了首个全面的深度伪造检测基准，解决了该领域缺乏标准化和一致性的问题。</a:t>
            </a:r>
            <a:endParaRPr lang="en-US" altLang="zh-CN" sz="1400" dirty="0">
              <a:latin typeface="宋体" panose="02010600030101010101" pitchFamily="2" charset="-122"/>
            </a:endParaRPr>
          </a:p>
          <a:p>
            <a:pPr marL="285750" indent="-285750">
              <a:buFont typeface="Arial" panose="020B0604020202020204" pitchFamily="34" charset="0"/>
              <a:buChar char="•"/>
            </a:pPr>
            <a:endParaRPr lang="en-US" altLang="zh-CN" sz="1400" dirty="0">
              <a:latin typeface="宋体" panose="02010600030101010101" pitchFamily="2" charset="-122"/>
            </a:endParaRPr>
          </a:p>
          <a:p>
            <a:pPr marL="285750" indent="-285750">
              <a:buFont typeface="Arial" panose="020B0604020202020204" pitchFamily="34" charset="0"/>
              <a:buChar char="•"/>
            </a:pPr>
            <a:r>
              <a:rPr lang="zh-CN" altLang="en-US" sz="1400" dirty="0">
                <a:latin typeface="宋体" panose="02010600030101010101" pitchFamily="2" charset="-122"/>
              </a:rPr>
              <a:t>数据管理：</a:t>
            </a:r>
            <a:r>
              <a:rPr lang="en-US" altLang="zh-CN" sz="1400" dirty="0" err="1">
                <a:latin typeface="宋体" panose="02010600030101010101" pitchFamily="2" charset="-122"/>
              </a:rPr>
              <a:t>DeepfakeBench</a:t>
            </a:r>
            <a:r>
              <a:rPr lang="en-US" altLang="zh-CN" sz="1400" dirty="0">
                <a:latin typeface="宋体" panose="02010600030101010101" pitchFamily="2" charset="-122"/>
              </a:rPr>
              <a:t> </a:t>
            </a:r>
            <a:r>
              <a:rPr lang="zh-CN" altLang="en-US" sz="1400" dirty="0">
                <a:latin typeface="宋体" panose="02010600030101010101" pitchFamily="2" charset="-122"/>
              </a:rPr>
              <a:t>提供统一的数据管理系统，确保所有检测模型使用一致的输入。</a:t>
            </a:r>
            <a:endParaRPr lang="en-US" altLang="zh-CN" sz="1400" dirty="0">
              <a:latin typeface="宋体" panose="02010600030101010101" pitchFamily="2" charset="-122"/>
            </a:endParaRPr>
          </a:p>
          <a:p>
            <a:pPr marL="285750" indent="-285750">
              <a:buFont typeface="Arial" panose="020B0604020202020204" pitchFamily="34" charset="0"/>
              <a:buChar char="•"/>
            </a:pPr>
            <a:endParaRPr lang="en-US" altLang="zh-CN" sz="1400" dirty="0">
              <a:latin typeface="宋体" panose="02010600030101010101" pitchFamily="2" charset="-122"/>
            </a:endParaRPr>
          </a:p>
          <a:p>
            <a:pPr marL="285750" indent="-285750">
              <a:buFont typeface="Arial" panose="020B0604020202020204" pitchFamily="34" charset="0"/>
              <a:buChar char="•"/>
            </a:pPr>
            <a:r>
              <a:rPr lang="zh-CN" altLang="en-US" sz="1400" dirty="0">
                <a:latin typeface="宋体" panose="02010600030101010101" pitchFamily="2" charset="-122"/>
              </a:rPr>
              <a:t>集成框架：</a:t>
            </a:r>
            <a:r>
              <a:rPr lang="en-US" altLang="zh-CN" sz="1400" dirty="0" err="1">
                <a:latin typeface="宋体" panose="02010600030101010101" pitchFamily="2" charset="-122"/>
              </a:rPr>
              <a:t>DeepfakeBench</a:t>
            </a:r>
            <a:r>
              <a:rPr lang="en-US" altLang="zh-CN" sz="1400" dirty="0">
                <a:latin typeface="宋体" panose="02010600030101010101" pitchFamily="2" charset="-122"/>
              </a:rPr>
              <a:t> </a:t>
            </a:r>
            <a:r>
              <a:rPr lang="zh-CN" altLang="en-US" sz="1400" dirty="0">
                <a:latin typeface="宋体" panose="02010600030101010101" pitchFamily="2" charset="-122"/>
              </a:rPr>
              <a:t>提供了一个集成框架，用于实现最先进的检测方法。</a:t>
            </a:r>
            <a:endParaRPr lang="en-US" altLang="zh-CN" sz="1400" dirty="0">
              <a:latin typeface="宋体" panose="02010600030101010101" pitchFamily="2" charset="-122"/>
            </a:endParaRPr>
          </a:p>
          <a:p>
            <a:pPr marL="285750" indent="-285750">
              <a:buFont typeface="Arial" panose="020B0604020202020204" pitchFamily="34" charset="0"/>
              <a:buChar char="•"/>
            </a:pPr>
            <a:endParaRPr lang="en-US" altLang="zh-CN" sz="1400" dirty="0">
              <a:latin typeface="宋体" panose="02010600030101010101" pitchFamily="2" charset="-122"/>
            </a:endParaRPr>
          </a:p>
          <a:p>
            <a:pPr marL="285750" indent="-285750">
              <a:buFont typeface="Arial" panose="020B0604020202020204" pitchFamily="34" charset="0"/>
              <a:buChar char="•"/>
            </a:pPr>
            <a:r>
              <a:rPr lang="zh-CN" altLang="en-US" sz="1400" dirty="0">
                <a:latin typeface="宋体" panose="02010600030101010101" pitchFamily="2" charset="-122"/>
              </a:rPr>
              <a:t>标准化评估：</a:t>
            </a:r>
            <a:r>
              <a:rPr lang="en-US" altLang="zh-CN" sz="1400" dirty="0" err="1">
                <a:latin typeface="宋体" panose="02010600030101010101" pitchFamily="2" charset="-122"/>
              </a:rPr>
              <a:t>DeepfakeBench</a:t>
            </a:r>
            <a:r>
              <a:rPr lang="en-US" altLang="zh-CN" sz="1400" dirty="0">
                <a:latin typeface="宋体" panose="02010600030101010101" pitchFamily="2" charset="-122"/>
              </a:rPr>
              <a:t> </a:t>
            </a:r>
            <a:r>
              <a:rPr lang="zh-CN" altLang="en-US" sz="1400" dirty="0">
                <a:latin typeface="宋体" panose="02010600030101010101" pitchFamily="2" charset="-122"/>
              </a:rPr>
              <a:t>引入了标准化的评估指标和协议，增强性能评估的透明度和可重复性。</a:t>
            </a:r>
            <a:endParaRPr lang="en-US" altLang="zh-CN" sz="1400" dirty="0">
              <a:latin typeface="宋体" panose="02010600030101010101" pitchFamily="2" charset="-122"/>
            </a:endParaRPr>
          </a:p>
        </p:txBody>
      </p:sp>
      <p:graphicFrame>
        <p:nvGraphicFramePr>
          <p:cNvPr id="11" name="表格 10">
            <a:extLst>
              <a:ext uri="{FF2B5EF4-FFF2-40B4-BE49-F238E27FC236}">
                <a16:creationId xmlns:a16="http://schemas.microsoft.com/office/drawing/2014/main" id="{36D0D79C-DF47-CED4-E3FB-7F3E01B1C010}"/>
              </a:ext>
            </a:extLst>
          </p:cNvPr>
          <p:cNvGraphicFramePr>
            <a:graphicFrameLocks noGrp="1"/>
          </p:cNvGraphicFramePr>
          <p:nvPr>
            <p:extLst>
              <p:ext uri="{D42A27DB-BD31-4B8C-83A1-F6EECF244321}">
                <p14:modId xmlns:p14="http://schemas.microsoft.com/office/powerpoint/2010/main" val="2469441625"/>
              </p:ext>
            </p:extLst>
          </p:nvPr>
        </p:nvGraphicFramePr>
        <p:xfrm>
          <a:off x="6621118" y="2695364"/>
          <a:ext cx="4751296" cy="2348955"/>
        </p:xfrm>
        <a:graphic>
          <a:graphicData uri="http://schemas.openxmlformats.org/drawingml/2006/table">
            <a:tbl>
              <a:tblPr/>
              <a:tblGrid>
                <a:gridCol w="3818892">
                  <a:extLst>
                    <a:ext uri="{9D8B030D-6E8A-4147-A177-3AD203B41FA5}">
                      <a16:colId xmlns:a16="http://schemas.microsoft.com/office/drawing/2014/main" val="2602730489"/>
                    </a:ext>
                  </a:extLst>
                </a:gridCol>
                <a:gridCol w="932404">
                  <a:extLst>
                    <a:ext uri="{9D8B030D-6E8A-4147-A177-3AD203B41FA5}">
                      <a16:colId xmlns:a16="http://schemas.microsoft.com/office/drawing/2014/main" val="4290576650"/>
                    </a:ext>
                  </a:extLst>
                </a:gridCol>
              </a:tblGrid>
              <a:tr h="335565">
                <a:tc>
                  <a:txBody>
                    <a:bodyPr/>
                    <a:lstStyle/>
                    <a:p>
                      <a:r>
                        <a:rPr lang="zh-CN" altLang="en-US" sz="1200" dirty="0">
                          <a:effectLst/>
                        </a:rPr>
                        <a:t>数据集名</a:t>
                      </a:r>
                      <a:endParaRPr lang="en-US" sz="1200" dirty="0">
                        <a:effectLst/>
                      </a:endParaRP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zh-CN" altLang="en-US" sz="1200" dirty="0">
                          <a:effectLst/>
                        </a:rPr>
                        <a:t>备注</a:t>
                      </a:r>
                      <a:endParaRPr lang="en-US" sz="1200" dirty="0">
                        <a:effectLst/>
                      </a:endParaRP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023750385"/>
                  </a:ext>
                </a:extLst>
              </a:tr>
              <a:tr h="335565">
                <a:tc>
                  <a:txBody>
                    <a:bodyPr/>
                    <a:lstStyle/>
                    <a:p>
                      <a:r>
                        <a:rPr lang="en-US" sz="1200" dirty="0">
                          <a:effectLst/>
                        </a:rPr>
                        <a:t>Celeb-DF-v1</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CN" sz="1200" dirty="0">
                          <a:effectLst/>
                        </a:rPr>
                        <a:t>-</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7953961"/>
                  </a:ext>
                </a:extLst>
              </a:tr>
              <a:tr h="335565">
                <a:tc>
                  <a:txBody>
                    <a:bodyPr/>
                    <a:lstStyle/>
                    <a:p>
                      <a:r>
                        <a:rPr lang="en-US" sz="1200" dirty="0">
                          <a:effectLst/>
                        </a:rPr>
                        <a:t>Celeb-DF-v2</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CN" sz="1200" dirty="0">
                          <a:effectLst/>
                        </a:rPr>
                        <a:t>-</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36196712"/>
                  </a:ext>
                </a:extLst>
              </a:tr>
              <a:tr h="335565">
                <a:tc>
                  <a:txBody>
                    <a:bodyPr/>
                    <a:lstStyle/>
                    <a:p>
                      <a:r>
                        <a:rPr lang="en-US" sz="1200" dirty="0" err="1">
                          <a:effectLst/>
                        </a:rPr>
                        <a:t>FaceForensics</a:t>
                      </a:r>
                      <a:r>
                        <a:rPr lang="en-US" sz="1200" dirty="0">
                          <a:effectLst/>
                        </a:rPr>
                        <a:t>++, </a:t>
                      </a:r>
                      <a:r>
                        <a:rPr lang="en-US" sz="1200" dirty="0" err="1">
                          <a:effectLst/>
                        </a:rPr>
                        <a:t>DeepfakeDetection</a:t>
                      </a:r>
                      <a:r>
                        <a:rPr lang="en-US" sz="1200" dirty="0">
                          <a:effectLst/>
                        </a:rPr>
                        <a:t>, </a:t>
                      </a:r>
                      <a:r>
                        <a:rPr lang="en-US" sz="1200" dirty="0" err="1">
                          <a:effectLst/>
                        </a:rPr>
                        <a:t>FaceShifter</a:t>
                      </a:r>
                      <a:endParaRPr lang="en-US" sz="1200" dirty="0">
                        <a:effectLst/>
                      </a:endParaRP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CN" sz="1200" dirty="0">
                          <a:effectLst/>
                        </a:rPr>
                        <a:t>c23</a:t>
                      </a:r>
                      <a:r>
                        <a:rPr lang="zh-CN" altLang="en-US" sz="1200" dirty="0">
                          <a:effectLst/>
                        </a:rPr>
                        <a:t>版本</a:t>
                      </a:r>
                      <a:endParaRPr lang="en-US" sz="1200" dirty="0">
                        <a:effectLst/>
                      </a:endParaRP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245622082"/>
                  </a:ext>
                </a:extLst>
              </a:tr>
              <a:tr h="335565">
                <a:tc>
                  <a:txBody>
                    <a:bodyPr/>
                    <a:lstStyle/>
                    <a:p>
                      <a:r>
                        <a:rPr lang="en-US" sz="1200" dirty="0">
                          <a:effectLst/>
                        </a:rPr>
                        <a:t>UADFV</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CN" sz="1200" dirty="0">
                          <a:effectLst/>
                        </a:rPr>
                        <a:t>-</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078169587"/>
                  </a:ext>
                </a:extLst>
              </a:tr>
              <a:tr h="335565">
                <a:tc>
                  <a:txBody>
                    <a:bodyPr/>
                    <a:lstStyle/>
                    <a:p>
                      <a:r>
                        <a:rPr lang="en-US" sz="1200" dirty="0">
                          <a:effectLst/>
                        </a:rPr>
                        <a:t>Deepfake Detection Challenge (Preview)</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zh-CN" sz="1200" dirty="0">
                          <a:effectLst/>
                        </a:rPr>
                        <a:t>-</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66160923"/>
                  </a:ext>
                </a:extLst>
              </a:tr>
              <a:tr h="335565">
                <a:tc>
                  <a:txBody>
                    <a:bodyPr/>
                    <a:lstStyle/>
                    <a:p>
                      <a:r>
                        <a:rPr lang="en-US" sz="1200" dirty="0">
                          <a:effectLst/>
                        </a:rPr>
                        <a:t>Deepfake Detection Challenge</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zh-CN" altLang="en-US" sz="1200" dirty="0">
                          <a:effectLst/>
                        </a:rPr>
                        <a:t>测试集</a:t>
                      </a:r>
                      <a:endParaRPr lang="en-US" sz="1200" dirty="0">
                        <a:effectLst/>
                      </a:endParaRP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07548071"/>
                  </a:ext>
                </a:extLst>
              </a:tr>
            </a:tbl>
          </a:graphicData>
        </a:graphic>
      </p:graphicFrame>
    </p:spTree>
    <p:extLst>
      <p:ext uri="{BB962C8B-B14F-4D97-AF65-F5344CB8AC3E}">
        <p14:creationId xmlns:p14="http://schemas.microsoft.com/office/powerpoint/2010/main" val="40911425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62975-E5DC-5F47-C6E5-C45DB73BA89D}"/>
            </a:ext>
          </a:extLst>
        </p:cNvPr>
        <p:cNvGrpSpPr/>
        <p:nvPr/>
      </p:nvGrpSpPr>
      <p:grpSpPr>
        <a:xfrm>
          <a:off x="0" y="0"/>
          <a:ext cx="0" cy="0"/>
          <a:chOff x="0" y="0"/>
          <a:chExt cx="0" cy="0"/>
        </a:xfrm>
      </p:grpSpPr>
      <p:sp>
        <p:nvSpPr>
          <p:cNvPr id="49" name="矩形 48">
            <a:extLst>
              <a:ext uri="{FF2B5EF4-FFF2-40B4-BE49-F238E27FC236}">
                <a16:creationId xmlns:a16="http://schemas.microsoft.com/office/drawing/2014/main" id="{E9BAC4DD-505C-BB03-9A8A-21322BE172D3}"/>
              </a:ext>
            </a:extLst>
          </p:cNvPr>
          <p:cNvSpPr/>
          <p:nvPr/>
        </p:nvSpPr>
        <p:spPr>
          <a:xfrm>
            <a:off x="936000" y="0"/>
            <a:ext cx="8060766" cy="646331"/>
          </a:xfrm>
          <a:prstGeom prst="rect">
            <a:avLst/>
          </a:prstGeom>
        </p:spPr>
        <p:txBody>
          <a:bodyPr wrap="square">
            <a:spAutoFit/>
          </a:bodyPr>
          <a:lstStyle/>
          <a:p>
            <a:pPr lvl="0" fontAlgn="auto">
              <a:spcBef>
                <a:spcPts val="0"/>
              </a:spcBef>
              <a:spcAft>
                <a:spcPts val="0"/>
              </a:spcAft>
              <a:tabLst>
                <a:tab pos="2778125" algn="l"/>
              </a:tabLst>
              <a:defRPr/>
            </a:pPr>
            <a:r>
              <a:rPr lang="zh-CN" altLang="en-US" sz="3600" b="1" kern="0" dirty="0">
                <a:solidFill>
                  <a:srgbClr val="ED7D31"/>
                </a:solidFill>
                <a:latin typeface="Arial"/>
                <a:ea typeface="微软雅黑"/>
              </a:rPr>
              <a:t>三、代表性工作复现进展</a:t>
            </a:r>
          </a:p>
        </p:txBody>
      </p:sp>
      <p:cxnSp>
        <p:nvCxnSpPr>
          <p:cNvPr id="15" name="直接连接符 14">
            <a:extLst>
              <a:ext uri="{FF2B5EF4-FFF2-40B4-BE49-F238E27FC236}">
                <a16:creationId xmlns:a16="http://schemas.microsoft.com/office/drawing/2014/main" id="{90F28C00-8A10-06E7-ACDF-4A200F600577}"/>
              </a:ext>
            </a:extLst>
          </p:cNvPr>
          <p:cNvCxnSpPr>
            <a:cxnSpLocks/>
          </p:cNvCxnSpPr>
          <p:nvPr/>
        </p:nvCxnSpPr>
        <p:spPr bwMode="auto">
          <a:xfrm>
            <a:off x="1028700" y="638482"/>
            <a:ext cx="11163300" cy="0"/>
          </a:xfrm>
          <a:prstGeom prst="lin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文本占位符 8">
            <a:extLst>
              <a:ext uri="{FF2B5EF4-FFF2-40B4-BE49-F238E27FC236}">
                <a16:creationId xmlns:a16="http://schemas.microsoft.com/office/drawing/2014/main" id="{8A7B3120-A278-1271-9E9C-4800170C075C}"/>
              </a:ext>
            </a:extLst>
          </p:cNvPr>
          <p:cNvSpPr>
            <a:spLocks noGrp="1"/>
          </p:cNvSpPr>
          <p:nvPr>
            <p:ph type="body" idx="1"/>
          </p:nvPr>
        </p:nvSpPr>
        <p:spPr>
          <a:xfrm>
            <a:off x="519794" y="877242"/>
            <a:ext cx="10015684" cy="639762"/>
          </a:xfrm>
          <a:prstGeom prst="rect">
            <a:avLst/>
          </a:prstGeom>
          <a:gradFill flip="none" rotWithShape="1">
            <a:gsLst>
              <a:gs pos="0">
                <a:schemeClr val="accent1">
                  <a:lumMod val="75000"/>
                </a:schemeClr>
              </a:gs>
              <a:gs pos="100000">
                <a:schemeClr val="accent1"/>
              </a:gs>
            </a:gsLst>
            <a:lin ang="8100000" scaled="1"/>
            <a:tileRect/>
          </a:gradFill>
          <a:ln w="57150">
            <a:gradFill flip="none" rotWithShape="1">
              <a:gsLst>
                <a:gs pos="0">
                  <a:schemeClr val="accent1"/>
                </a:gs>
                <a:gs pos="100000">
                  <a:schemeClr val="accent1">
                    <a:lumMod val="75000"/>
                  </a:schemeClr>
                </a:gs>
              </a:gsLst>
              <a:lin ang="8100000" scaled="1"/>
              <a:tileRect/>
            </a:gradFill>
          </a:ln>
          <a:effectLst>
            <a:outerShdw blurRad="3810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3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局部关系学习</a:t>
            </a:r>
          </a:p>
        </p:txBody>
      </p:sp>
      <p:pic>
        <p:nvPicPr>
          <p:cNvPr id="3" name="图片 2">
            <a:extLst>
              <a:ext uri="{FF2B5EF4-FFF2-40B4-BE49-F238E27FC236}">
                <a16:creationId xmlns:a16="http://schemas.microsoft.com/office/drawing/2014/main" id="{5B74055E-F8FD-5BF2-A2FD-9504DEC067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917" y="-360000"/>
            <a:ext cx="1361034" cy="1361034"/>
          </a:xfrm>
          <a:prstGeom prst="rect">
            <a:avLst/>
          </a:prstGeom>
        </p:spPr>
      </p:pic>
      <p:sp>
        <p:nvSpPr>
          <p:cNvPr id="2" name="Rectangle 47">
            <a:extLst>
              <a:ext uri="{FF2B5EF4-FFF2-40B4-BE49-F238E27FC236}">
                <a16:creationId xmlns:a16="http://schemas.microsoft.com/office/drawing/2014/main" id="{7B5F5AD8-4A0D-ABFC-50DD-EBAB300070C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文本框 3">
            <a:extLst>
              <a:ext uri="{FF2B5EF4-FFF2-40B4-BE49-F238E27FC236}">
                <a16:creationId xmlns:a16="http://schemas.microsoft.com/office/drawing/2014/main" id="{21FE595A-A8C1-DF8A-8D0E-C8542451ADE5}"/>
              </a:ext>
            </a:extLst>
          </p:cNvPr>
          <p:cNvSpPr txBox="1"/>
          <p:nvPr/>
        </p:nvSpPr>
        <p:spPr>
          <a:xfrm>
            <a:off x="519794" y="1747915"/>
            <a:ext cx="6140822" cy="646331"/>
          </a:xfrm>
          <a:prstGeom prst="rect">
            <a:avLst/>
          </a:prstGeom>
          <a:noFill/>
        </p:spPr>
        <p:txBody>
          <a:bodyPr wrap="square">
            <a:spAutoFit/>
          </a:bodyPr>
          <a:lstStyle/>
          <a:p>
            <a:pPr algn="l">
              <a:spcAft>
                <a:spcPts val="1200"/>
              </a:spcAft>
            </a:pPr>
            <a:r>
              <a:rPr lang="en-US" altLang="zh-CN" b="1" i="0" dirty="0">
                <a:solidFill>
                  <a:srgbClr val="000000"/>
                </a:solidFill>
                <a:effectLst/>
                <a:latin typeface="宋体" panose="02010600030101010101" pitchFamily="2" charset="-122"/>
                <a:cs typeface="Calibri" panose="020F0502020204030204" pitchFamily="34" charset="0"/>
              </a:rPr>
              <a:t>Local Relation Learning for Face Forgery Detection (AAAI 2021)</a:t>
            </a:r>
          </a:p>
        </p:txBody>
      </p:sp>
      <p:sp>
        <p:nvSpPr>
          <p:cNvPr id="5" name="文本框 4">
            <a:extLst>
              <a:ext uri="{FF2B5EF4-FFF2-40B4-BE49-F238E27FC236}">
                <a16:creationId xmlns:a16="http://schemas.microsoft.com/office/drawing/2014/main" id="{134A22DD-B3BC-BB2A-37B4-6F42B1769C2E}"/>
              </a:ext>
            </a:extLst>
          </p:cNvPr>
          <p:cNvSpPr txBox="1"/>
          <p:nvPr/>
        </p:nvSpPr>
        <p:spPr>
          <a:xfrm>
            <a:off x="519794" y="2625157"/>
            <a:ext cx="5952722" cy="738664"/>
          </a:xfrm>
          <a:prstGeom prst="rect">
            <a:avLst/>
          </a:prstGeom>
          <a:noFill/>
        </p:spPr>
        <p:txBody>
          <a:bodyPr wrap="square">
            <a:spAutoFit/>
          </a:bodyPr>
          <a:lstStyle/>
          <a:p>
            <a:r>
              <a:rPr lang="en-US" altLang="zh-CN" sz="1400" dirty="0" err="1">
                <a:latin typeface="宋体" panose="02010600030101010101" pitchFamily="2" charset="-122"/>
              </a:rPr>
              <a:t>DeepfakeBench</a:t>
            </a:r>
            <a:r>
              <a:rPr lang="zh-CN" altLang="en-US" sz="1400" dirty="0">
                <a:latin typeface="宋体" panose="02010600030101010101" pitchFamily="2" charset="-122"/>
              </a:rPr>
              <a:t>中实现了</a:t>
            </a:r>
            <a:r>
              <a:rPr lang="en-US" altLang="zh-CN" sz="1400" dirty="0" err="1">
                <a:latin typeface="宋体" panose="02010600030101010101" pitchFamily="2" charset="-122"/>
              </a:rPr>
              <a:t>lrl_detector</a:t>
            </a:r>
            <a:r>
              <a:rPr lang="zh-CN" altLang="en-US" sz="1400" dirty="0">
                <a:latin typeface="宋体" panose="02010600030101010101" pitchFamily="2" charset="-122"/>
              </a:rPr>
              <a:t>代码，但运行测试出错。我已解决并提交了</a:t>
            </a:r>
            <a:r>
              <a:rPr lang="en-US" altLang="zh-CN" sz="1400" dirty="0" err="1">
                <a:latin typeface="宋体" panose="02010600030101010101" pitchFamily="2" charset="-122"/>
              </a:rPr>
              <a:t>Github</a:t>
            </a:r>
            <a:r>
              <a:rPr lang="en-US" altLang="zh-CN" sz="1400" dirty="0">
                <a:latin typeface="宋体" panose="02010600030101010101" pitchFamily="2" charset="-122"/>
              </a:rPr>
              <a:t> issue</a:t>
            </a:r>
            <a:r>
              <a:rPr lang="zh-CN" altLang="en-US" sz="1400" dirty="0">
                <a:latin typeface="宋体" panose="02010600030101010101" pitchFamily="2" charset="-122"/>
              </a:rPr>
              <a:t>：</a:t>
            </a:r>
            <a:endParaRPr lang="en-US" altLang="zh-CN" sz="1400" dirty="0">
              <a:latin typeface="宋体" panose="02010600030101010101" pitchFamily="2" charset="-122"/>
            </a:endParaRPr>
          </a:p>
          <a:p>
            <a:r>
              <a:rPr lang="en-US" altLang="zh-CN" sz="1400" dirty="0">
                <a:latin typeface="宋体" panose="02010600030101010101" pitchFamily="2" charset="-122"/>
              </a:rPr>
              <a:t>https://github.com/SCLBD/DeepfakeBench/issues/108</a:t>
            </a:r>
          </a:p>
        </p:txBody>
      </p:sp>
      <p:sp>
        <p:nvSpPr>
          <p:cNvPr id="13" name="文本框 12">
            <a:extLst>
              <a:ext uri="{FF2B5EF4-FFF2-40B4-BE49-F238E27FC236}">
                <a16:creationId xmlns:a16="http://schemas.microsoft.com/office/drawing/2014/main" id="{75013B64-DC08-04BA-7026-0699D8B3B03D}"/>
              </a:ext>
            </a:extLst>
          </p:cNvPr>
          <p:cNvSpPr txBox="1"/>
          <p:nvPr/>
        </p:nvSpPr>
        <p:spPr>
          <a:xfrm>
            <a:off x="519794" y="3594732"/>
            <a:ext cx="5952722" cy="738664"/>
          </a:xfrm>
          <a:prstGeom prst="rect">
            <a:avLst/>
          </a:prstGeom>
          <a:noFill/>
        </p:spPr>
        <p:txBody>
          <a:bodyPr wrap="square">
            <a:spAutoFit/>
          </a:bodyPr>
          <a:lstStyle/>
          <a:p>
            <a:r>
              <a:rPr lang="en-US" altLang="zh-CN" sz="1400" dirty="0" err="1">
                <a:latin typeface="宋体" panose="02010600030101010101" pitchFamily="2" charset="-122"/>
              </a:rPr>
              <a:t>DeepfakeBench</a:t>
            </a:r>
            <a:r>
              <a:rPr lang="zh-CN" altLang="en-US" sz="1400" dirty="0">
                <a:latin typeface="宋体" panose="02010600030101010101" pitchFamily="2" charset="-122"/>
              </a:rPr>
              <a:t>的测试框架存在内存管理方面存在问题，在大型数据集上测试时会导致内存爆炸。我已解决并提交了</a:t>
            </a:r>
            <a:r>
              <a:rPr lang="en-US" altLang="zh-CN" sz="1400" dirty="0" err="1">
                <a:latin typeface="宋体" panose="02010600030101010101" pitchFamily="2" charset="-122"/>
              </a:rPr>
              <a:t>Github</a:t>
            </a:r>
            <a:r>
              <a:rPr lang="en-US" altLang="zh-CN" sz="1400" dirty="0">
                <a:latin typeface="宋体" panose="02010600030101010101" pitchFamily="2" charset="-122"/>
              </a:rPr>
              <a:t> issue</a:t>
            </a:r>
            <a:r>
              <a:rPr lang="zh-CN" altLang="en-US" sz="1400" dirty="0">
                <a:latin typeface="宋体" panose="02010600030101010101" pitchFamily="2" charset="-122"/>
              </a:rPr>
              <a:t>：</a:t>
            </a:r>
            <a:endParaRPr lang="en-US" altLang="zh-CN" sz="1400" dirty="0">
              <a:latin typeface="宋体" panose="02010600030101010101" pitchFamily="2" charset="-122"/>
            </a:endParaRPr>
          </a:p>
          <a:p>
            <a:r>
              <a:rPr lang="en-US" altLang="zh-CN" sz="1400" dirty="0">
                <a:latin typeface="宋体" panose="02010600030101010101" pitchFamily="2" charset="-122"/>
              </a:rPr>
              <a:t>https://github.com/SCLBD/DeepfakeBench/issues/109</a:t>
            </a:r>
            <a:endParaRPr lang="zh-CN" altLang="en-US" sz="1400" dirty="0">
              <a:latin typeface="宋体" panose="02010600030101010101" pitchFamily="2" charset="-122"/>
            </a:endParaRPr>
          </a:p>
        </p:txBody>
      </p:sp>
      <p:graphicFrame>
        <p:nvGraphicFramePr>
          <p:cNvPr id="14" name="表格 13">
            <a:extLst>
              <a:ext uri="{FF2B5EF4-FFF2-40B4-BE49-F238E27FC236}">
                <a16:creationId xmlns:a16="http://schemas.microsoft.com/office/drawing/2014/main" id="{3770537E-C756-7465-D685-1CA0505A5D21}"/>
              </a:ext>
            </a:extLst>
          </p:cNvPr>
          <p:cNvGraphicFramePr>
            <a:graphicFrameLocks noGrp="1"/>
          </p:cNvGraphicFramePr>
          <p:nvPr>
            <p:extLst>
              <p:ext uri="{D42A27DB-BD31-4B8C-83A1-F6EECF244321}">
                <p14:modId xmlns:p14="http://schemas.microsoft.com/office/powerpoint/2010/main" val="4040951352"/>
              </p:ext>
            </p:extLst>
          </p:nvPr>
        </p:nvGraphicFramePr>
        <p:xfrm>
          <a:off x="6567976" y="2394246"/>
          <a:ext cx="4857580" cy="2817741"/>
        </p:xfrm>
        <a:graphic>
          <a:graphicData uri="http://schemas.openxmlformats.org/drawingml/2006/table">
            <a:tbl>
              <a:tblPr/>
              <a:tblGrid>
                <a:gridCol w="1157401">
                  <a:extLst>
                    <a:ext uri="{9D8B030D-6E8A-4147-A177-3AD203B41FA5}">
                      <a16:colId xmlns:a16="http://schemas.microsoft.com/office/drawing/2014/main" val="2181848257"/>
                    </a:ext>
                  </a:extLst>
                </a:gridCol>
                <a:gridCol w="785631">
                  <a:extLst>
                    <a:ext uri="{9D8B030D-6E8A-4147-A177-3AD203B41FA5}">
                      <a16:colId xmlns:a16="http://schemas.microsoft.com/office/drawing/2014/main" val="3092058641"/>
                    </a:ext>
                  </a:extLst>
                </a:gridCol>
                <a:gridCol w="971516">
                  <a:extLst>
                    <a:ext uri="{9D8B030D-6E8A-4147-A177-3AD203B41FA5}">
                      <a16:colId xmlns:a16="http://schemas.microsoft.com/office/drawing/2014/main" val="1283371334"/>
                    </a:ext>
                  </a:extLst>
                </a:gridCol>
                <a:gridCol w="971516">
                  <a:extLst>
                    <a:ext uri="{9D8B030D-6E8A-4147-A177-3AD203B41FA5}">
                      <a16:colId xmlns:a16="http://schemas.microsoft.com/office/drawing/2014/main" val="1684156932"/>
                    </a:ext>
                  </a:extLst>
                </a:gridCol>
                <a:gridCol w="971516">
                  <a:extLst>
                    <a:ext uri="{9D8B030D-6E8A-4147-A177-3AD203B41FA5}">
                      <a16:colId xmlns:a16="http://schemas.microsoft.com/office/drawing/2014/main" val="3584248411"/>
                    </a:ext>
                  </a:extLst>
                </a:gridCol>
              </a:tblGrid>
              <a:tr h="501354">
                <a:tc>
                  <a:txBody>
                    <a:bodyPr/>
                    <a:lstStyle/>
                    <a:p>
                      <a:pPr algn="ctr"/>
                      <a:br>
                        <a:rPr lang="en-US" sz="1400" b="1" dirty="0">
                          <a:solidFill>
                            <a:srgbClr val="000000"/>
                          </a:solidFill>
                          <a:effectLst/>
                        </a:rPr>
                      </a:br>
                      <a:endParaRPr lang="en-US" sz="1400" b="1" dirty="0">
                        <a:solidFill>
                          <a:srgbClr val="000000"/>
                        </a:solidFill>
                        <a:effectLst/>
                      </a:endParaRP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b="1" dirty="0">
                          <a:solidFill>
                            <a:srgbClr val="000000"/>
                          </a:solidFill>
                          <a:effectLst/>
                        </a:rPr>
                        <a:t>ACC</a:t>
                      </a:r>
                      <a:endParaRPr lang="en-US" sz="1400" b="1" dirty="0">
                        <a:solidFill>
                          <a:srgbClr val="000000"/>
                        </a:solidFill>
                        <a:effectLst/>
                      </a:endParaRP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b="1" dirty="0">
                          <a:solidFill>
                            <a:srgbClr val="000000"/>
                          </a:solidFill>
                          <a:effectLst/>
                        </a:rPr>
                        <a:t>AUC</a:t>
                      </a:r>
                      <a:endParaRPr lang="en-US" sz="1400" b="1" dirty="0">
                        <a:solidFill>
                          <a:srgbClr val="000000"/>
                        </a:solidFill>
                        <a:effectLst/>
                      </a:endParaRP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b="1" dirty="0">
                          <a:solidFill>
                            <a:srgbClr val="000000"/>
                          </a:solidFill>
                          <a:effectLst/>
                        </a:rPr>
                        <a:t>ERR</a:t>
                      </a:r>
                      <a:endParaRPr lang="en-US" sz="1400" b="1" dirty="0">
                        <a:solidFill>
                          <a:srgbClr val="000000"/>
                        </a:solidFill>
                        <a:effectLst/>
                      </a:endParaRP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b="1" dirty="0">
                          <a:solidFill>
                            <a:srgbClr val="000000"/>
                          </a:solidFill>
                          <a:effectLst/>
                        </a:rPr>
                        <a:t>AP</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35801828"/>
                  </a:ext>
                </a:extLst>
              </a:tr>
              <a:tr h="476253">
                <a:tc>
                  <a:txBody>
                    <a:bodyPr/>
                    <a:lstStyle/>
                    <a:p>
                      <a:pPr algn="ctr"/>
                      <a:r>
                        <a:rPr lang="en-US" sz="1400" dirty="0">
                          <a:effectLst/>
                        </a:rPr>
                        <a:t>Celeb-DF-v1</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0.726</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0.794</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a:effectLst/>
                        </a:rPr>
                        <a:t>0.283</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0.872</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7799016"/>
                  </a:ext>
                </a:extLst>
              </a:tr>
              <a:tr h="403412">
                <a:tc>
                  <a:txBody>
                    <a:bodyPr/>
                    <a:lstStyle/>
                    <a:p>
                      <a:pPr algn="ctr"/>
                      <a:r>
                        <a:rPr lang="en-US" sz="1400" dirty="0">
                          <a:effectLst/>
                        </a:rPr>
                        <a:t>Celeb-DF-v2</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0.714</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0.758</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a:effectLst/>
                        </a:rPr>
                        <a:t>0.319</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0.846</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699372780"/>
                  </a:ext>
                </a:extLst>
              </a:tr>
              <a:tr h="354979">
                <a:tc>
                  <a:txBody>
                    <a:bodyPr/>
                    <a:lstStyle/>
                    <a:p>
                      <a:pPr algn="ctr"/>
                      <a:r>
                        <a:rPr lang="en-US" sz="1400" dirty="0">
                          <a:effectLst/>
                        </a:rPr>
                        <a:t>DFDCP</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0.655</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a:effectLst/>
                        </a:rPr>
                        <a:t>0.691</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a:effectLst/>
                        </a:rPr>
                        <a:t>0.362</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0.798</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011198365"/>
                  </a:ext>
                </a:extLst>
              </a:tr>
              <a:tr h="354979">
                <a:tc>
                  <a:txBody>
                    <a:bodyPr/>
                    <a:lstStyle/>
                    <a:p>
                      <a:pPr algn="ctr"/>
                      <a:r>
                        <a:rPr lang="en-US" sz="1400" dirty="0">
                          <a:effectLst/>
                        </a:rPr>
                        <a:t>DFD</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0.815</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0.830</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0.253</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0.976</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85150212"/>
                  </a:ext>
                </a:extLst>
              </a:tr>
              <a:tr h="354979">
                <a:tc>
                  <a:txBody>
                    <a:bodyPr/>
                    <a:lstStyle/>
                    <a:p>
                      <a:pPr algn="ctr"/>
                      <a:r>
                        <a:rPr lang="en-US" sz="1400" dirty="0">
                          <a:effectLst/>
                        </a:rPr>
                        <a:t>DFDC</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0.622</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0.677</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0.377</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0.696</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55519034"/>
                  </a:ext>
                </a:extLst>
              </a:tr>
              <a:tr h="354979">
                <a:tc>
                  <a:txBody>
                    <a:bodyPr/>
                    <a:lstStyle/>
                    <a:p>
                      <a:pPr algn="ctr"/>
                      <a:r>
                        <a:rPr lang="en-US" sz="1400" dirty="0">
                          <a:effectLst/>
                        </a:rPr>
                        <a:t>UADFV</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a:effectLst/>
                        </a:rPr>
                        <a:t>0.770</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0.904</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0.177</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0.904</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444702673"/>
                  </a:ext>
                </a:extLst>
              </a:tr>
            </a:tbl>
          </a:graphicData>
        </a:graphic>
      </p:graphicFrame>
      <p:sp>
        <p:nvSpPr>
          <p:cNvPr id="17" name="文本框 16">
            <a:extLst>
              <a:ext uri="{FF2B5EF4-FFF2-40B4-BE49-F238E27FC236}">
                <a16:creationId xmlns:a16="http://schemas.microsoft.com/office/drawing/2014/main" id="{06B94ABF-93E7-8EC7-FF8A-086B6D570868}"/>
              </a:ext>
            </a:extLst>
          </p:cNvPr>
          <p:cNvSpPr txBox="1"/>
          <p:nvPr/>
        </p:nvSpPr>
        <p:spPr>
          <a:xfrm>
            <a:off x="519794" y="4564307"/>
            <a:ext cx="5952722" cy="523220"/>
          </a:xfrm>
          <a:prstGeom prst="rect">
            <a:avLst/>
          </a:prstGeom>
          <a:noFill/>
        </p:spPr>
        <p:txBody>
          <a:bodyPr wrap="square">
            <a:spAutoFit/>
          </a:bodyPr>
          <a:lstStyle/>
          <a:p>
            <a:r>
              <a:rPr lang="zh-CN" altLang="en-US" sz="1400" dirty="0">
                <a:latin typeface="宋体" panose="02010600030101010101" pitchFamily="2" charset="-122"/>
              </a:rPr>
              <a:t>根据</a:t>
            </a:r>
            <a:r>
              <a:rPr lang="en-US" altLang="zh-CN" sz="1400" dirty="0" err="1">
                <a:latin typeface="宋体" panose="02010600030101010101" pitchFamily="2" charset="-122"/>
              </a:rPr>
              <a:t>DeepfakeBench</a:t>
            </a:r>
            <a:r>
              <a:rPr lang="zh-CN" altLang="en-US" sz="1400" dirty="0">
                <a:latin typeface="宋体" panose="02010600030101010101" pitchFamily="2" charset="-122"/>
              </a:rPr>
              <a:t>标准的跨域泛化评估协议，我在</a:t>
            </a:r>
            <a:r>
              <a:rPr lang="en-US" altLang="zh-CN" sz="1400" dirty="0">
                <a:latin typeface="宋体" panose="02010600030101010101" pitchFamily="2" charset="-122"/>
              </a:rPr>
              <a:t>FF++</a:t>
            </a:r>
            <a:r>
              <a:rPr lang="zh-CN" altLang="en-US" sz="1400" dirty="0">
                <a:latin typeface="宋体" panose="02010600030101010101" pitchFamily="2" charset="-122"/>
              </a:rPr>
              <a:t>上对模型进行训练，并在其余数据集上对模型进行了测试。</a:t>
            </a:r>
          </a:p>
        </p:txBody>
      </p:sp>
      <p:sp>
        <p:nvSpPr>
          <p:cNvPr id="18" name="文本框 17">
            <a:extLst>
              <a:ext uri="{FF2B5EF4-FFF2-40B4-BE49-F238E27FC236}">
                <a16:creationId xmlns:a16="http://schemas.microsoft.com/office/drawing/2014/main" id="{70A48045-5978-B75B-D5C6-45B8C64D059B}"/>
              </a:ext>
            </a:extLst>
          </p:cNvPr>
          <p:cNvSpPr txBox="1"/>
          <p:nvPr/>
        </p:nvSpPr>
        <p:spPr>
          <a:xfrm>
            <a:off x="519794" y="5318438"/>
            <a:ext cx="5952722" cy="738664"/>
          </a:xfrm>
          <a:prstGeom prst="rect">
            <a:avLst/>
          </a:prstGeom>
          <a:noFill/>
        </p:spPr>
        <p:txBody>
          <a:bodyPr wrap="square">
            <a:spAutoFit/>
          </a:bodyPr>
          <a:lstStyle/>
          <a:p>
            <a:r>
              <a:rPr lang="en-US" altLang="zh-CN" sz="1400" dirty="0" err="1">
                <a:latin typeface="宋体" panose="02010600030101010101" pitchFamily="2" charset="-122"/>
              </a:rPr>
              <a:t>DeepfakeBench</a:t>
            </a:r>
            <a:r>
              <a:rPr lang="zh-CN" altLang="en-US" sz="1400" dirty="0">
                <a:latin typeface="宋体" panose="02010600030101010101" pitchFamily="2" charset="-122"/>
              </a:rPr>
              <a:t>还支持视频级</a:t>
            </a:r>
            <a:r>
              <a:rPr lang="en-US" altLang="zh-CN" sz="1400" dirty="0">
                <a:latin typeface="宋体" panose="02010600030101010101" pitchFamily="2" charset="-122"/>
              </a:rPr>
              <a:t>AUC</a:t>
            </a:r>
            <a:r>
              <a:rPr lang="zh-CN" altLang="en-US" sz="1400" dirty="0">
                <a:latin typeface="宋体" panose="02010600030101010101" pitchFamily="2" charset="-122"/>
              </a:rPr>
              <a:t>指标，对于图像深度伪造检测模型，它利用同一个视频的不同帧的预测平均值进行计算，测试所得视频级</a:t>
            </a:r>
            <a:r>
              <a:rPr lang="en-US" altLang="zh-CN" sz="1400" dirty="0">
                <a:latin typeface="宋体" panose="02010600030101010101" pitchFamily="2" charset="-122"/>
              </a:rPr>
              <a:t>AUC</a:t>
            </a:r>
            <a:r>
              <a:rPr lang="zh-CN" altLang="en-US" sz="1400" dirty="0">
                <a:latin typeface="宋体" panose="02010600030101010101" pitchFamily="2" charset="-122"/>
              </a:rPr>
              <a:t>如表格所示。</a:t>
            </a:r>
          </a:p>
        </p:txBody>
      </p:sp>
      <p:graphicFrame>
        <p:nvGraphicFramePr>
          <p:cNvPr id="19" name="表格 18">
            <a:extLst>
              <a:ext uri="{FF2B5EF4-FFF2-40B4-BE49-F238E27FC236}">
                <a16:creationId xmlns:a16="http://schemas.microsoft.com/office/drawing/2014/main" id="{FF51CB24-DE4F-7623-FF02-CB862E61837C}"/>
              </a:ext>
            </a:extLst>
          </p:cNvPr>
          <p:cNvGraphicFramePr>
            <a:graphicFrameLocks noGrp="1"/>
          </p:cNvGraphicFramePr>
          <p:nvPr>
            <p:extLst>
              <p:ext uri="{D42A27DB-BD31-4B8C-83A1-F6EECF244321}">
                <p14:modId xmlns:p14="http://schemas.microsoft.com/office/powerpoint/2010/main" val="3225776700"/>
              </p:ext>
            </p:extLst>
          </p:nvPr>
        </p:nvGraphicFramePr>
        <p:xfrm>
          <a:off x="1290117" y="5907013"/>
          <a:ext cx="10636661" cy="777240"/>
        </p:xfrm>
        <a:graphic>
          <a:graphicData uri="http://schemas.openxmlformats.org/drawingml/2006/table">
            <a:tbl>
              <a:tblPr firstRow="1" bandRow="1">
                <a:tableStyleId>{5C22544A-7EE6-4342-B048-85BDC9FD1C3A}</a:tableStyleId>
              </a:tblPr>
              <a:tblGrid>
                <a:gridCol w="1519523">
                  <a:extLst>
                    <a:ext uri="{9D8B030D-6E8A-4147-A177-3AD203B41FA5}">
                      <a16:colId xmlns:a16="http://schemas.microsoft.com/office/drawing/2014/main" val="1896998798"/>
                    </a:ext>
                  </a:extLst>
                </a:gridCol>
                <a:gridCol w="1519523">
                  <a:extLst>
                    <a:ext uri="{9D8B030D-6E8A-4147-A177-3AD203B41FA5}">
                      <a16:colId xmlns:a16="http://schemas.microsoft.com/office/drawing/2014/main" val="1614003345"/>
                    </a:ext>
                  </a:extLst>
                </a:gridCol>
                <a:gridCol w="1519523">
                  <a:extLst>
                    <a:ext uri="{9D8B030D-6E8A-4147-A177-3AD203B41FA5}">
                      <a16:colId xmlns:a16="http://schemas.microsoft.com/office/drawing/2014/main" val="3974709688"/>
                    </a:ext>
                  </a:extLst>
                </a:gridCol>
                <a:gridCol w="1519523">
                  <a:extLst>
                    <a:ext uri="{9D8B030D-6E8A-4147-A177-3AD203B41FA5}">
                      <a16:colId xmlns:a16="http://schemas.microsoft.com/office/drawing/2014/main" val="2224214547"/>
                    </a:ext>
                  </a:extLst>
                </a:gridCol>
                <a:gridCol w="1519523">
                  <a:extLst>
                    <a:ext uri="{9D8B030D-6E8A-4147-A177-3AD203B41FA5}">
                      <a16:colId xmlns:a16="http://schemas.microsoft.com/office/drawing/2014/main" val="894515911"/>
                    </a:ext>
                  </a:extLst>
                </a:gridCol>
                <a:gridCol w="1519523">
                  <a:extLst>
                    <a:ext uri="{9D8B030D-6E8A-4147-A177-3AD203B41FA5}">
                      <a16:colId xmlns:a16="http://schemas.microsoft.com/office/drawing/2014/main" val="2327659208"/>
                    </a:ext>
                  </a:extLst>
                </a:gridCol>
                <a:gridCol w="1519523">
                  <a:extLst>
                    <a:ext uri="{9D8B030D-6E8A-4147-A177-3AD203B41FA5}">
                      <a16:colId xmlns:a16="http://schemas.microsoft.com/office/drawing/2014/main" val="684032343"/>
                    </a:ext>
                  </a:extLst>
                </a:gridCol>
              </a:tblGrid>
              <a:tr h="370840">
                <a:tc>
                  <a:txBody>
                    <a:bodyPr/>
                    <a:lstStyle/>
                    <a:p>
                      <a:r>
                        <a:rPr lang="zh-CN" altLang="en-US" dirty="0"/>
                        <a:t>数据集</a:t>
                      </a:r>
                    </a:p>
                  </a:txBody>
                  <a:tcPr/>
                </a:tc>
                <a:tc>
                  <a:txBody>
                    <a:bodyPr/>
                    <a:lstStyle/>
                    <a:p>
                      <a:r>
                        <a:rPr lang="en-US" altLang="zh-CN" sz="2000" dirty="0">
                          <a:effectLst/>
                        </a:rPr>
                        <a:t>Celeb-DF-v1</a:t>
                      </a:r>
                      <a:endParaRPr lang="zh-CN" altLang="en-US" dirty="0"/>
                    </a:p>
                  </a:txBody>
                  <a:tcPr/>
                </a:tc>
                <a:tc>
                  <a:txBody>
                    <a:bodyPr/>
                    <a:lstStyle/>
                    <a:p>
                      <a:r>
                        <a:rPr lang="en-US" altLang="zh-CN" sz="2000" dirty="0">
                          <a:effectLst/>
                        </a:rPr>
                        <a:t>Celeb-DF-v2</a:t>
                      </a:r>
                      <a:endParaRPr lang="zh-CN" altLang="en-US" dirty="0"/>
                    </a:p>
                  </a:txBody>
                  <a:tcPr/>
                </a:tc>
                <a:tc>
                  <a:txBody>
                    <a:bodyPr/>
                    <a:lstStyle/>
                    <a:p>
                      <a:r>
                        <a:rPr lang="en-US" altLang="zh-CN" sz="2000" dirty="0">
                          <a:effectLst/>
                        </a:rPr>
                        <a:t>DFDCP</a:t>
                      </a:r>
                      <a:endParaRPr lang="zh-CN" altLang="en-US" dirty="0"/>
                    </a:p>
                  </a:txBody>
                  <a:tcPr/>
                </a:tc>
                <a:tc>
                  <a:txBody>
                    <a:bodyPr/>
                    <a:lstStyle/>
                    <a:p>
                      <a:r>
                        <a:rPr lang="en-US" altLang="zh-CN" sz="2000" dirty="0">
                          <a:effectLst/>
                        </a:rPr>
                        <a:t>DFD</a:t>
                      </a:r>
                      <a:endParaRPr lang="zh-CN" altLang="en-US" dirty="0"/>
                    </a:p>
                  </a:txBody>
                  <a:tcPr/>
                </a:tc>
                <a:tc>
                  <a:txBody>
                    <a:bodyPr/>
                    <a:lstStyle/>
                    <a:p>
                      <a:r>
                        <a:rPr lang="en-US" altLang="zh-CN" sz="2000" dirty="0">
                          <a:effectLst/>
                        </a:rPr>
                        <a:t>DFDC</a:t>
                      </a:r>
                      <a:endParaRPr lang="zh-CN" altLang="en-US" dirty="0"/>
                    </a:p>
                  </a:txBody>
                  <a:tcPr/>
                </a:tc>
                <a:tc>
                  <a:txBody>
                    <a:bodyPr/>
                    <a:lstStyle/>
                    <a:p>
                      <a:r>
                        <a:rPr lang="en-US" altLang="zh-CN" sz="2000" dirty="0">
                          <a:effectLst/>
                        </a:rPr>
                        <a:t>UADFV</a:t>
                      </a:r>
                      <a:endParaRPr lang="zh-CN" altLang="en-US" dirty="0"/>
                    </a:p>
                  </a:txBody>
                  <a:tcPr/>
                </a:tc>
                <a:extLst>
                  <a:ext uri="{0D108BD9-81ED-4DB2-BD59-A6C34878D82A}">
                    <a16:rowId xmlns:a16="http://schemas.microsoft.com/office/drawing/2014/main" val="1224151188"/>
                  </a:ext>
                </a:extLst>
              </a:tr>
              <a:tr h="370840">
                <a:tc>
                  <a:txBody>
                    <a:bodyPr/>
                    <a:lstStyle/>
                    <a:p>
                      <a:r>
                        <a:rPr lang="zh-CN" altLang="en-US" dirty="0"/>
                        <a:t>视频级</a:t>
                      </a:r>
                      <a:r>
                        <a:rPr lang="en-US" altLang="zh-CN" dirty="0"/>
                        <a:t>AUC</a:t>
                      </a:r>
                      <a:endParaRPr lang="zh-CN" altLang="en-US" dirty="0"/>
                    </a:p>
                  </a:txBody>
                  <a:tcPr/>
                </a:tc>
                <a:tc>
                  <a:txBody>
                    <a:bodyPr/>
                    <a:lstStyle/>
                    <a:p>
                      <a:r>
                        <a:rPr lang="en-US" altLang="zh-CN" dirty="0"/>
                        <a:t>0.841</a:t>
                      </a:r>
                      <a:endParaRPr lang="zh-CN" altLang="en-US" dirty="0"/>
                    </a:p>
                  </a:txBody>
                  <a:tcPr/>
                </a:tc>
                <a:tc>
                  <a:txBody>
                    <a:bodyPr/>
                    <a:lstStyle/>
                    <a:p>
                      <a:r>
                        <a:rPr lang="en-US" altLang="zh-CN" dirty="0"/>
                        <a:t>0.828</a:t>
                      </a:r>
                      <a:endParaRPr lang="zh-CN" altLang="en-US" dirty="0"/>
                    </a:p>
                  </a:txBody>
                  <a:tcPr/>
                </a:tc>
                <a:tc>
                  <a:txBody>
                    <a:bodyPr/>
                    <a:lstStyle/>
                    <a:p>
                      <a:r>
                        <a:rPr lang="en-US" altLang="zh-CN" dirty="0"/>
                        <a:t>0.721</a:t>
                      </a:r>
                      <a:endParaRPr lang="zh-CN" altLang="en-US" dirty="0"/>
                    </a:p>
                  </a:txBody>
                  <a:tcPr/>
                </a:tc>
                <a:tc>
                  <a:txBody>
                    <a:bodyPr/>
                    <a:lstStyle/>
                    <a:p>
                      <a:r>
                        <a:rPr lang="en-US" altLang="zh-CN" dirty="0"/>
                        <a:t>0.871</a:t>
                      </a:r>
                      <a:endParaRPr lang="zh-CN" altLang="en-US" dirty="0"/>
                    </a:p>
                  </a:txBody>
                  <a:tcPr/>
                </a:tc>
                <a:tc>
                  <a:txBody>
                    <a:bodyPr/>
                    <a:lstStyle/>
                    <a:p>
                      <a:r>
                        <a:rPr lang="en-US" altLang="zh-CN" dirty="0"/>
                        <a:t>0.698</a:t>
                      </a:r>
                      <a:endParaRPr lang="zh-CN" altLang="en-US" dirty="0"/>
                    </a:p>
                  </a:txBody>
                  <a:tcPr/>
                </a:tc>
                <a:tc>
                  <a:txBody>
                    <a:bodyPr/>
                    <a:lstStyle/>
                    <a:p>
                      <a:r>
                        <a:rPr lang="en-US" altLang="zh-CN" dirty="0"/>
                        <a:t>0.956</a:t>
                      </a:r>
                      <a:endParaRPr lang="zh-CN" altLang="en-US" dirty="0"/>
                    </a:p>
                  </a:txBody>
                  <a:tcPr/>
                </a:tc>
                <a:extLst>
                  <a:ext uri="{0D108BD9-81ED-4DB2-BD59-A6C34878D82A}">
                    <a16:rowId xmlns:a16="http://schemas.microsoft.com/office/drawing/2014/main" val="1162769683"/>
                  </a:ext>
                </a:extLst>
              </a:tr>
            </a:tbl>
          </a:graphicData>
        </a:graphic>
      </p:graphicFrame>
    </p:spTree>
    <p:extLst>
      <p:ext uri="{BB962C8B-B14F-4D97-AF65-F5344CB8AC3E}">
        <p14:creationId xmlns:p14="http://schemas.microsoft.com/office/powerpoint/2010/main" val="10162404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extLst>
              <a:ext uri="{FF2B5EF4-FFF2-40B4-BE49-F238E27FC236}">
                <a16:creationId xmlns:a16="http://schemas.microsoft.com/office/drawing/2014/main" id="{AAF2E322-37D6-4379-97DA-26EF1CF533B7}"/>
              </a:ext>
            </a:extLst>
          </p:cNvPr>
          <p:cNvSpPr/>
          <p:nvPr/>
        </p:nvSpPr>
        <p:spPr>
          <a:xfrm>
            <a:off x="936000" y="-68580"/>
            <a:ext cx="2441694" cy="769441"/>
          </a:xfrm>
          <a:prstGeom prst="rect">
            <a:avLst/>
          </a:prstGeom>
        </p:spPr>
        <p:txBody>
          <a:bodyPr wrap="none">
            <a:spAutoFit/>
          </a:bodyPr>
          <a:lstStyle/>
          <a:p>
            <a:pPr lvl="0" fontAlgn="auto">
              <a:spcBef>
                <a:spcPts val="0"/>
              </a:spcBef>
              <a:spcAft>
                <a:spcPts val="0"/>
              </a:spcAft>
              <a:tabLst>
                <a:tab pos="2778125" algn="l"/>
              </a:tabLst>
              <a:defRPr/>
            </a:pPr>
            <a:r>
              <a:rPr lang="zh-CN" altLang="en-US" sz="4400" b="1" kern="0" dirty="0">
                <a:solidFill>
                  <a:srgbClr val="ED7D31"/>
                </a:solidFill>
                <a:latin typeface="Arial"/>
                <a:ea typeface="微软雅黑"/>
              </a:rPr>
              <a:t>汇报目录</a:t>
            </a:r>
          </a:p>
        </p:txBody>
      </p:sp>
      <p:grpSp>
        <p:nvGrpSpPr>
          <p:cNvPr id="2" name="组合 1">
            <a:extLst>
              <a:ext uri="{FF2B5EF4-FFF2-40B4-BE49-F238E27FC236}">
                <a16:creationId xmlns:a16="http://schemas.microsoft.com/office/drawing/2014/main" id="{B3DDA864-D0F8-489C-B499-739C50626514}"/>
              </a:ext>
            </a:extLst>
          </p:cNvPr>
          <p:cNvGrpSpPr/>
          <p:nvPr/>
        </p:nvGrpSpPr>
        <p:grpSpPr>
          <a:xfrm>
            <a:off x="899153" y="1057996"/>
            <a:ext cx="865385" cy="865385"/>
            <a:chOff x="2032562" y="1421394"/>
            <a:chExt cx="865385" cy="865385"/>
          </a:xfrm>
        </p:grpSpPr>
        <p:sp>
          <p:nvSpPr>
            <p:cNvPr id="54" name="菱形 53">
              <a:extLst>
                <a:ext uri="{FF2B5EF4-FFF2-40B4-BE49-F238E27FC236}">
                  <a16:creationId xmlns:a16="http://schemas.microsoft.com/office/drawing/2014/main" id="{32B08147-8F54-4879-B626-A3D757452FC9}"/>
                </a:ext>
              </a:extLst>
            </p:cNvPr>
            <p:cNvSpPr/>
            <p:nvPr/>
          </p:nvSpPr>
          <p:spPr>
            <a:xfrm>
              <a:off x="2032562" y="1421394"/>
              <a:ext cx="865385" cy="865385"/>
            </a:xfrm>
            <a:prstGeom prst="diamond">
              <a:avLst/>
            </a:prstGeom>
            <a:gradFill flip="none" rotWithShape="1">
              <a:gsLst>
                <a:gs pos="0">
                  <a:srgbClr val="298CC5">
                    <a:lumMod val="72000"/>
                  </a:srgbClr>
                </a:gs>
                <a:gs pos="100000">
                  <a:srgbClr val="298CC5"/>
                </a:gs>
              </a:gsLst>
              <a:lin ang="8100000" scaled="1"/>
              <a:tileRect/>
            </a:gradFill>
            <a:ln w="95250" cap="flat" cmpd="sng" algn="ctr">
              <a:gradFill flip="none" rotWithShape="1">
                <a:gsLst>
                  <a:gs pos="0">
                    <a:srgbClr val="298CC5"/>
                  </a:gs>
                  <a:gs pos="100000">
                    <a:srgbClr val="298CC5">
                      <a:lumMod val="75000"/>
                    </a:srgbClr>
                  </a:gs>
                </a:gsLst>
                <a:lin ang="8100000" scaled="1"/>
                <a:tileRect/>
              </a:gradFill>
              <a:prstDash val="solid"/>
              <a:miter lim="800000"/>
            </a:ln>
            <a:effectLst>
              <a:outerShdw blurRad="381000" dist="38100" dir="81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55" name="文本框 54">
              <a:extLst>
                <a:ext uri="{FF2B5EF4-FFF2-40B4-BE49-F238E27FC236}">
                  <a16:creationId xmlns:a16="http://schemas.microsoft.com/office/drawing/2014/main" id="{09B07E90-4C57-465E-B093-6E13799D579E}"/>
                </a:ext>
              </a:extLst>
            </p:cNvPr>
            <p:cNvSpPr txBox="1"/>
            <p:nvPr/>
          </p:nvSpPr>
          <p:spPr>
            <a:xfrm>
              <a:off x="2158172" y="1586273"/>
              <a:ext cx="647935" cy="492443"/>
            </a:xfrm>
            <a:prstGeom prst="rect">
              <a:avLst/>
            </a:prstGeom>
            <a:noFill/>
            <a:ln>
              <a:noFill/>
            </a:ln>
            <a:effectLst/>
          </p:spPr>
          <p:txBody>
            <a:bodyPr wrap="square" rtlCol="0">
              <a:spAutoFit/>
              <a:scene3d>
                <a:camera prst="orthographicFron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rPr>
                <a:t>01</a:t>
              </a:r>
              <a:endParaRPr kumimoji="0" lang="zh-CN" altLang="en-US"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endParaRPr>
            </a:p>
          </p:txBody>
        </p:sp>
      </p:grpSp>
      <p:sp>
        <p:nvSpPr>
          <p:cNvPr id="63" name="文本框 7">
            <a:extLst>
              <a:ext uri="{FF2B5EF4-FFF2-40B4-BE49-F238E27FC236}">
                <a16:creationId xmlns:a16="http://schemas.microsoft.com/office/drawing/2014/main" id="{C70457A0-5511-4EE8-B8CD-A46A526F3E1C}"/>
              </a:ext>
            </a:extLst>
          </p:cNvPr>
          <p:cNvSpPr txBox="1"/>
          <p:nvPr/>
        </p:nvSpPr>
        <p:spPr>
          <a:xfrm>
            <a:off x="2141609" y="1146675"/>
            <a:ext cx="605069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fontAlgn="auto">
              <a:spcBef>
                <a:spcPts val="0"/>
              </a:spcBef>
              <a:spcAft>
                <a:spcPts val="0"/>
              </a:spcAft>
              <a:tabLst>
                <a:tab pos="2778125" algn="l"/>
              </a:tabLst>
              <a:defRPr/>
            </a:pPr>
            <a:r>
              <a:rPr lang="zh-CN" altLang="en-US" sz="4000" b="1" kern="0" dirty="0">
                <a:gradFill flip="none" rotWithShape="1">
                  <a:gsLst>
                    <a:gs pos="0">
                      <a:srgbClr val="298CC5">
                        <a:lumMod val="75000"/>
                      </a:srgbClr>
                    </a:gs>
                    <a:gs pos="100000">
                      <a:srgbClr val="298CC5"/>
                    </a:gs>
                  </a:gsLst>
                  <a:lin ang="5400000" scaled="1"/>
                  <a:tileRect/>
                </a:gradFill>
                <a:latin typeface="Arial"/>
                <a:ea typeface="微软雅黑"/>
              </a:rPr>
              <a:t>研究背景与研究价值</a:t>
            </a:r>
          </a:p>
        </p:txBody>
      </p:sp>
      <p:sp>
        <p:nvSpPr>
          <p:cNvPr id="66" name="文本框 7">
            <a:extLst>
              <a:ext uri="{FF2B5EF4-FFF2-40B4-BE49-F238E27FC236}">
                <a16:creationId xmlns:a16="http://schemas.microsoft.com/office/drawing/2014/main" id="{FA1AC47D-EAF2-4CB2-A172-BEA5F6BB3515}"/>
              </a:ext>
            </a:extLst>
          </p:cNvPr>
          <p:cNvSpPr txBox="1"/>
          <p:nvPr/>
        </p:nvSpPr>
        <p:spPr>
          <a:xfrm>
            <a:off x="2141609" y="2265541"/>
            <a:ext cx="5259043"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fontAlgn="auto">
              <a:spcBef>
                <a:spcPts val="0"/>
              </a:spcBef>
              <a:spcAft>
                <a:spcPts val="0"/>
              </a:spcAft>
              <a:tabLst>
                <a:tab pos="2778125" algn="l"/>
              </a:tabLst>
              <a:defRPr/>
            </a:pPr>
            <a:r>
              <a:rPr lang="zh-CN" altLang="en-US" sz="4000" b="1" kern="0" dirty="0">
                <a:gradFill flip="none" rotWithShape="1">
                  <a:gsLst>
                    <a:gs pos="0">
                      <a:srgbClr val="298CC5">
                        <a:lumMod val="75000"/>
                      </a:srgbClr>
                    </a:gs>
                    <a:gs pos="100000">
                      <a:srgbClr val="298CC5"/>
                    </a:gs>
                  </a:gsLst>
                  <a:lin ang="5400000" scaled="1"/>
                  <a:tileRect/>
                </a:gradFill>
                <a:latin typeface="Arial"/>
                <a:ea typeface="微软雅黑"/>
              </a:rPr>
              <a:t>国内外研究成果调研</a:t>
            </a:r>
          </a:p>
        </p:txBody>
      </p:sp>
      <p:grpSp>
        <p:nvGrpSpPr>
          <p:cNvPr id="4" name="组合 3">
            <a:extLst>
              <a:ext uri="{FF2B5EF4-FFF2-40B4-BE49-F238E27FC236}">
                <a16:creationId xmlns:a16="http://schemas.microsoft.com/office/drawing/2014/main" id="{5A635842-9E0F-4D22-95D9-B816AD3021E0}"/>
              </a:ext>
            </a:extLst>
          </p:cNvPr>
          <p:cNvGrpSpPr/>
          <p:nvPr/>
        </p:nvGrpSpPr>
        <p:grpSpPr>
          <a:xfrm>
            <a:off x="899153" y="3264503"/>
            <a:ext cx="865385" cy="865385"/>
            <a:chOff x="2032562" y="3805648"/>
            <a:chExt cx="865385" cy="865385"/>
          </a:xfrm>
        </p:grpSpPr>
        <p:sp>
          <p:nvSpPr>
            <p:cNvPr id="67" name="菱形 66">
              <a:extLst>
                <a:ext uri="{FF2B5EF4-FFF2-40B4-BE49-F238E27FC236}">
                  <a16:creationId xmlns:a16="http://schemas.microsoft.com/office/drawing/2014/main" id="{075FCC0C-B6D5-407F-AD66-1FB770990546}"/>
                </a:ext>
              </a:extLst>
            </p:cNvPr>
            <p:cNvSpPr/>
            <p:nvPr/>
          </p:nvSpPr>
          <p:spPr>
            <a:xfrm>
              <a:off x="2032562" y="3805648"/>
              <a:ext cx="865385" cy="865385"/>
            </a:xfrm>
            <a:prstGeom prst="diamond">
              <a:avLst/>
            </a:prstGeom>
            <a:gradFill flip="none" rotWithShape="1">
              <a:gsLst>
                <a:gs pos="0">
                  <a:srgbClr val="298CC5">
                    <a:lumMod val="72000"/>
                  </a:srgbClr>
                </a:gs>
                <a:gs pos="100000">
                  <a:srgbClr val="298CC5"/>
                </a:gs>
              </a:gsLst>
              <a:lin ang="8100000" scaled="1"/>
              <a:tileRect/>
            </a:gradFill>
            <a:ln w="95250" cap="flat" cmpd="sng" algn="ctr">
              <a:gradFill flip="none" rotWithShape="1">
                <a:gsLst>
                  <a:gs pos="0">
                    <a:srgbClr val="298CC5"/>
                  </a:gs>
                  <a:gs pos="100000">
                    <a:srgbClr val="298CC5">
                      <a:lumMod val="75000"/>
                    </a:srgbClr>
                  </a:gs>
                </a:gsLst>
                <a:lin ang="8100000" scaled="1"/>
                <a:tileRect/>
              </a:gradFill>
              <a:prstDash val="solid"/>
              <a:miter lim="800000"/>
            </a:ln>
            <a:effectLst>
              <a:outerShdw blurRad="381000" dist="38100" dir="8100000" algn="ctr" rotWithShape="0">
                <a:srgbClr val="000000">
                  <a:alpha val="20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68" name="文本框 67">
              <a:extLst>
                <a:ext uri="{FF2B5EF4-FFF2-40B4-BE49-F238E27FC236}">
                  <a16:creationId xmlns:a16="http://schemas.microsoft.com/office/drawing/2014/main" id="{B2238045-DD69-48DE-BDEC-D66CE8EDF207}"/>
                </a:ext>
              </a:extLst>
            </p:cNvPr>
            <p:cNvSpPr txBox="1"/>
            <p:nvPr/>
          </p:nvSpPr>
          <p:spPr>
            <a:xfrm>
              <a:off x="2139910" y="3992118"/>
              <a:ext cx="647935" cy="492443"/>
            </a:xfrm>
            <a:prstGeom prst="rect">
              <a:avLst/>
            </a:prstGeom>
            <a:noFill/>
            <a:ln>
              <a:noFill/>
            </a:ln>
            <a:effectLst/>
          </p:spPr>
          <p:txBody>
            <a:bodyPr wrap="square" rtlCol="0">
              <a:spAutoFit/>
              <a:scene3d>
                <a:camera prst="orthographicFron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rPr>
                <a:t>03</a:t>
              </a:r>
              <a:endParaRPr kumimoji="0" lang="zh-CN" altLang="en-US"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endParaRPr>
            </a:p>
          </p:txBody>
        </p:sp>
      </p:grpSp>
      <p:sp>
        <p:nvSpPr>
          <p:cNvPr id="69" name="文本框 7">
            <a:extLst>
              <a:ext uri="{FF2B5EF4-FFF2-40B4-BE49-F238E27FC236}">
                <a16:creationId xmlns:a16="http://schemas.microsoft.com/office/drawing/2014/main" id="{B4CCFDA8-B083-47FA-A34B-F9F6459481C1}"/>
              </a:ext>
            </a:extLst>
          </p:cNvPr>
          <p:cNvSpPr txBox="1"/>
          <p:nvPr/>
        </p:nvSpPr>
        <p:spPr>
          <a:xfrm>
            <a:off x="2141608" y="3373436"/>
            <a:ext cx="5836531"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4000" b="1" kern="0" dirty="0">
                <a:gradFill flip="none" rotWithShape="1">
                  <a:gsLst>
                    <a:gs pos="0">
                      <a:srgbClr val="298CC5">
                        <a:lumMod val="75000"/>
                      </a:srgbClr>
                    </a:gs>
                    <a:gs pos="100000">
                      <a:srgbClr val="298CC5"/>
                    </a:gs>
                  </a:gsLst>
                  <a:lin ang="5400000" scaled="1"/>
                  <a:tileRect/>
                </a:gradFill>
                <a:latin typeface="Arial"/>
                <a:ea typeface="微软雅黑"/>
              </a:rPr>
              <a:t>代表性工作复现进展</a:t>
            </a:r>
          </a:p>
        </p:txBody>
      </p:sp>
      <p:grpSp>
        <p:nvGrpSpPr>
          <p:cNvPr id="5" name="组合 4">
            <a:extLst>
              <a:ext uri="{FF2B5EF4-FFF2-40B4-BE49-F238E27FC236}">
                <a16:creationId xmlns:a16="http://schemas.microsoft.com/office/drawing/2014/main" id="{F876B32D-4CCB-42BB-A972-4425E08AEAC4}"/>
              </a:ext>
            </a:extLst>
          </p:cNvPr>
          <p:cNvGrpSpPr/>
          <p:nvPr/>
        </p:nvGrpSpPr>
        <p:grpSpPr>
          <a:xfrm>
            <a:off x="899153" y="4418427"/>
            <a:ext cx="865385" cy="865385"/>
            <a:chOff x="2014300" y="5050182"/>
            <a:chExt cx="865385" cy="865385"/>
          </a:xfrm>
        </p:grpSpPr>
        <p:sp>
          <p:nvSpPr>
            <p:cNvPr id="71" name="菱形 70">
              <a:extLst>
                <a:ext uri="{FF2B5EF4-FFF2-40B4-BE49-F238E27FC236}">
                  <a16:creationId xmlns:a16="http://schemas.microsoft.com/office/drawing/2014/main" id="{C42A3E71-020F-456E-8A92-58C9F3919644}"/>
                </a:ext>
              </a:extLst>
            </p:cNvPr>
            <p:cNvSpPr/>
            <p:nvPr/>
          </p:nvSpPr>
          <p:spPr>
            <a:xfrm>
              <a:off x="2014300" y="5050182"/>
              <a:ext cx="865385" cy="865385"/>
            </a:xfrm>
            <a:prstGeom prst="diamond">
              <a:avLst/>
            </a:prstGeom>
            <a:gradFill flip="none" rotWithShape="1">
              <a:gsLst>
                <a:gs pos="0">
                  <a:srgbClr val="298CC5">
                    <a:lumMod val="72000"/>
                  </a:srgbClr>
                </a:gs>
                <a:gs pos="100000">
                  <a:srgbClr val="298CC5"/>
                </a:gs>
              </a:gsLst>
              <a:lin ang="8100000" scaled="1"/>
              <a:tileRect/>
            </a:gradFill>
            <a:ln w="95250" cap="flat" cmpd="sng" algn="ctr">
              <a:gradFill flip="none" rotWithShape="1">
                <a:gsLst>
                  <a:gs pos="0">
                    <a:srgbClr val="298CC5"/>
                  </a:gs>
                  <a:gs pos="100000">
                    <a:srgbClr val="298CC5">
                      <a:lumMod val="75000"/>
                    </a:srgbClr>
                  </a:gs>
                </a:gsLst>
                <a:lin ang="8100000" scaled="1"/>
                <a:tileRect/>
              </a:gradFill>
              <a:prstDash val="solid"/>
              <a:miter lim="800000"/>
            </a:ln>
            <a:effectLst>
              <a:outerShdw blurRad="381000" dist="38100" dir="8100000" algn="ctr" rotWithShape="0">
                <a:srgbClr val="000000">
                  <a:alpha val="20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72" name="文本框 71">
              <a:extLst>
                <a:ext uri="{FF2B5EF4-FFF2-40B4-BE49-F238E27FC236}">
                  <a16:creationId xmlns:a16="http://schemas.microsoft.com/office/drawing/2014/main" id="{87CAA2EC-A3FC-4ABB-82FD-0407CB0FF391}"/>
                </a:ext>
              </a:extLst>
            </p:cNvPr>
            <p:cNvSpPr txBox="1"/>
            <p:nvPr/>
          </p:nvSpPr>
          <p:spPr>
            <a:xfrm>
              <a:off x="2123024" y="5236652"/>
              <a:ext cx="647935" cy="492443"/>
            </a:xfrm>
            <a:prstGeom prst="rect">
              <a:avLst/>
            </a:prstGeom>
            <a:noFill/>
            <a:ln>
              <a:noFill/>
            </a:ln>
            <a:effectLst/>
          </p:spPr>
          <p:txBody>
            <a:bodyPr wrap="square" rtlCol="0">
              <a:spAutoFit/>
              <a:scene3d>
                <a:camera prst="orthographicFron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rPr>
                <a:t>04</a:t>
              </a:r>
              <a:endParaRPr kumimoji="0" lang="zh-CN" altLang="en-US"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endParaRPr>
            </a:p>
          </p:txBody>
        </p:sp>
      </p:grpSp>
      <p:sp>
        <p:nvSpPr>
          <p:cNvPr id="73" name="文本框 7">
            <a:extLst>
              <a:ext uri="{FF2B5EF4-FFF2-40B4-BE49-F238E27FC236}">
                <a16:creationId xmlns:a16="http://schemas.microsoft.com/office/drawing/2014/main" id="{EEA82ED8-F814-4EF9-86FE-6A58500D3713}"/>
              </a:ext>
            </a:extLst>
          </p:cNvPr>
          <p:cNvSpPr txBox="1"/>
          <p:nvPr/>
        </p:nvSpPr>
        <p:spPr>
          <a:xfrm>
            <a:off x="2159871" y="4544085"/>
            <a:ext cx="592031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fontAlgn="auto">
              <a:spcBef>
                <a:spcPts val="0"/>
              </a:spcBef>
              <a:spcAft>
                <a:spcPts val="0"/>
              </a:spcAft>
              <a:tabLst>
                <a:tab pos="2778125" algn="l"/>
              </a:tabLst>
              <a:defRPr/>
            </a:pPr>
            <a:r>
              <a:rPr lang="zh-CN" altLang="en-US" sz="4000" b="1" kern="0" dirty="0">
                <a:gradFill flip="none" rotWithShape="1">
                  <a:gsLst>
                    <a:gs pos="0">
                      <a:srgbClr val="298CC5">
                        <a:lumMod val="75000"/>
                      </a:srgbClr>
                    </a:gs>
                    <a:gs pos="100000">
                      <a:srgbClr val="298CC5"/>
                    </a:gs>
                  </a:gsLst>
                  <a:lin ang="5400000" scaled="1"/>
                  <a:tileRect/>
                </a:gradFill>
                <a:latin typeface="Arial"/>
                <a:ea typeface="微软雅黑"/>
              </a:rPr>
              <a:t>创新目标和初步思路</a:t>
            </a:r>
          </a:p>
        </p:txBody>
      </p:sp>
      <p:grpSp>
        <p:nvGrpSpPr>
          <p:cNvPr id="3" name="组合 2">
            <a:extLst>
              <a:ext uri="{FF2B5EF4-FFF2-40B4-BE49-F238E27FC236}">
                <a16:creationId xmlns:a16="http://schemas.microsoft.com/office/drawing/2014/main" id="{72B0DD89-487F-4CBF-8FBE-AD0C90581065}"/>
              </a:ext>
            </a:extLst>
          </p:cNvPr>
          <p:cNvGrpSpPr/>
          <p:nvPr/>
        </p:nvGrpSpPr>
        <p:grpSpPr>
          <a:xfrm>
            <a:off x="899153" y="2157352"/>
            <a:ext cx="865385" cy="865385"/>
            <a:chOff x="2032562" y="2613521"/>
            <a:chExt cx="865385" cy="865385"/>
          </a:xfrm>
        </p:grpSpPr>
        <p:sp>
          <p:nvSpPr>
            <p:cNvPr id="74" name="菱形 73">
              <a:extLst>
                <a:ext uri="{FF2B5EF4-FFF2-40B4-BE49-F238E27FC236}">
                  <a16:creationId xmlns:a16="http://schemas.microsoft.com/office/drawing/2014/main" id="{29635014-79F6-46BB-9A30-2972D6F7DCDC}"/>
                </a:ext>
              </a:extLst>
            </p:cNvPr>
            <p:cNvSpPr/>
            <p:nvPr/>
          </p:nvSpPr>
          <p:spPr>
            <a:xfrm>
              <a:off x="2032562" y="2613521"/>
              <a:ext cx="865385" cy="865385"/>
            </a:xfrm>
            <a:prstGeom prst="diamond">
              <a:avLst/>
            </a:prstGeom>
            <a:gradFill flip="none" rotWithShape="1">
              <a:gsLst>
                <a:gs pos="0">
                  <a:srgbClr val="298CC5">
                    <a:lumMod val="72000"/>
                  </a:srgbClr>
                </a:gs>
                <a:gs pos="100000">
                  <a:srgbClr val="298CC5"/>
                </a:gs>
              </a:gsLst>
              <a:lin ang="8100000" scaled="1"/>
              <a:tileRect/>
            </a:gradFill>
            <a:ln w="95250" cap="flat" cmpd="sng" algn="ctr">
              <a:gradFill flip="none" rotWithShape="1">
                <a:gsLst>
                  <a:gs pos="0">
                    <a:srgbClr val="298CC5"/>
                  </a:gs>
                  <a:gs pos="100000">
                    <a:srgbClr val="298CC5">
                      <a:lumMod val="75000"/>
                    </a:srgbClr>
                  </a:gs>
                </a:gsLst>
                <a:lin ang="8100000" scaled="1"/>
                <a:tileRect/>
              </a:gradFill>
              <a:prstDash val="solid"/>
              <a:miter lim="800000"/>
            </a:ln>
            <a:effectLst>
              <a:outerShdw blurRad="381000" dist="38100" dir="81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65" name="文本框 64">
              <a:extLst>
                <a:ext uri="{FF2B5EF4-FFF2-40B4-BE49-F238E27FC236}">
                  <a16:creationId xmlns:a16="http://schemas.microsoft.com/office/drawing/2014/main" id="{7CEC04BE-426D-4634-90F8-F7E7BD225004}"/>
                </a:ext>
              </a:extLst>
            </p:cNvPr>
            <p:cNvSpPr txBox="1"/>
            <p:nvPr/>
          </p:nvSpPr>
          <p:spPr>
            <a:xfrm>
              <a:off x="2141286" y="2799991"/>
              <a:ext cx="647935" cy="492443"/>
            </a:xfrm>
            <a:prstGeom prst="rect">
              <a:avLst/>
            </a:prstGeom>
            <a:noFill/>
            <a:ln>
              <a:noFill/>
            </a:ln>
            <a:effectLst/>
          </p:spPr>
          <p:txBody>
            <a:bodyPr wrap="square" rtlCol="0">
              <a:spAutoFit/>
              <a:scene3d>
                <a:camera prst="orthographicFron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rPr>
                <a:t>02</a:t>
              </a:r>
              <a:endParaRPr kumimoji="0" lang="zh-CN" altLang="en-US"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endParaRPr>
            </a:p>
          </p:txBody>
        </p:sp>
      </p:grpSp>
      <p:cxnSp>
        <p:nvCxnSpPr>
          <p:cNvPr id="15" name="直接连接符 14">
            <a:extLst>
              <a:ext uri="{FF2B5EF4-FFF2-40B4-BE49-F238E27FC236}">
                <a16:creationId xmlns:a16="http://schemas.microsoft.com/office/drawing/2014/main" id="{EE27597D-539D-46CD-8E38-28936A75C5EB}"/>
              </a:ext>
            </a:extLst>
          </p:cNvPr>
          <p:cNvCxnSpPr>
            <a:cxnSpLocks/>
          </p:cNvCxnSpPr>
          <p:nvPr/>
        </p:nvCxnSpPr>
        <p:spPr bwMode="auto">
          <a:xfrm>
            <a:off x="1028700" y="638482"/>
            <a:ext cx="11163300" cy="0"/>
          </a:xfrm>
          <a:prstGeom prst="lin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0FD185E4-9F84-446F-8B7D-619DD57CCA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917" y="-360000"/>
            <a:ext cx="1361034" cy="1361034"/>
          </a:xfrm>
          <a:prstGeom prst="rect">
            <a:avLst/>
          </a:prstGeom>
        </p:spPr>
      </p:pic>
      <p:grpSp>
        <p:nvGrpSpPr>
          <p:cNvPr id="32" name="组合 31">
            <a:extLst>
              <a:ext uri="{FF2B5EF4-FFF2-40B4-BE49-F238E27FC236}">
                <a16:creationId xmlns:a16="http://schemas.microsoft.com/office/drawing/2014/main" id="{7838F8A7-68A0-4A6A-B3CD-6A620A870EFB}"/>
              </a:ext>
            </a:extLst>
          </p:cNvPr>
          <p:cNvGrpSpPr/>
          <p:nvPr/>
        </p:nvGrpSpPr>
        <p:grpSpPr>
          <a:xfrm>
            <a:off x="899153" y="5523006"/>
            <a:ext cx="865385" cy="865385"/>
            <a:chOff x="2014300" y="5050182"/>
            <a:chExt cx="865385" cy="865385"/>
          </a:xfrm>
        </p:grpSpPr>
        <p:sp>
          <p:nvSpPr>
            <p:cNvPr id="33" name="菱形 32">
              <a:extLst>
                <a:ext uri="{FF2B5EF4-FFF2-40B4-BE49-F238E27FC236}">
                  <a16:creationId xmlns:a16="http://schemas.microsoft.com/office/drawing/2014/main" id="{3AB2E9DC-065B-44AF-A8DB-8DED0C2A0270}"/>
                </a:ext>
              </a:extLst>
            </p:cNvPr>
            <p:cNvSpPr/>
            <p:nvPr/>
          </p:nvSpPr>
          <p:spPr>
            <a:xfrm>
              <a:off x="2014300" y="5050182"/>
              <a:ext cx="865385" cy="865385"/>
            </a:xfrm>
            <a:prstGeom prst="diamond">
              <a:avLst/>
            </a:prstGeom>
            <a:gradFill flip="none" rotWithShape="1">
              <a:gsLst>
                <a:gs pos="0">
                  <a:srgbClr val="298CC5">
                    <a:lumMod val="72000"/>
                  </a:srgbClr>
                </a:gs>
                <a:gs pos="100000">
                  <a:srgbClr val="298CC5"/>
                </a:gs>
              </a:gsLst>
              <a:lin ang="8100000" scaled="1"/>
              <a:tileRect/>
            </a:gradFill>
            <a:ln w="95250" cap="flat" cmpd="sng" algn="ctr">
              <a:gradFill flip="none" rotWithShape="1">
                <a:gsLst>
                  <a:gs pos="0">
                    <a:srgbClr val="298CC5"/>
                  </a:gs>
                  <a:gs pos="100000">
                    <a:srgbClr val="298CC5">
                      <a:lumMod val="75000"/>
                    </a:srgbClr>
                  </a:gs>
                </a:gsLst>
                <a:lin ang="8100000" scaled="1"/>
                <a:tileRect/>
              </a:gradFill>
              <a:prstDash val="solid"/>
              <a:miter lim="800000"/>
            </a:ln>
            <a:effectLst>
              <a:outerShdw blurRad="381000" dist="38100" dir="8100000" algn="ctr" rotWithShape="0">
                <a:srgbClr val="000000">
                  <a:alpha val="20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34" name="文本框 33">
              <a:extLst>
                <a:ext uri="{FF2B5EF4-FFF2-40B4-BE49-F238E27FC236}">
                  <a16:creationId xmlns:a16="http://schemas.microsoft.com/office/drawing/2014/main" id="{949043C5-317E-497F-832A-4F4649A3FFD5}"/>
                </a:ext>
              </a:extLst>
            </p:cNvPr>
            <p:cNvSpPr txBox="1"/>
            <p:nvPr/>
          </p:nvSpPr>
          <p:spPr>
            <a:xfrm>
              <a:off x="2123024" y="5236652"/>
              <a:ext cx="647935" cy="492443"/>
            </a:xfrm>
            <a:prstGeom prst="rect">
              <a:avLst/>
            </a:prstGeom>
            <a:noFill/>
            <a:ln>
              <a:noFill/>
            </a:ln>
            <a:effectLst/>
          </p:spPr>
          <p:txBody>
            <a:bodyPr wrap="square" rtlCol="0">
              <a:spAutoFit/>
              <a:scene3d>
                <a:camera prst="orthographicFron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rPr>
                <a:t>05</a:t>
              </a:r>
              <a:endParaRPr kumimoji="0" lang="zh-CN" altLang="en-US"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endParaRPr>
            </a:p>
          </p:txBody>
        </p:sp>
      </p:grpSp>
      <p:sp>
        <p:nvSpPr>
          <p:cNvPr id="35" name="文本框 7">
            <a:extLst>
              <a:ext uri="{FF2B5EF4-FFF2-40B4-BE49-F238E27FC236}">
                <a16:creationId xmlns:a16="http://schemas.microsoft.com/office/drawing/2014/main" id="{1315FC9B-45CA-4F89-BEE9-A1CE089DE20C}"/>
              </a:ext>
            </a:extLst>
          </p:cNvPr>
          <p:cNvSpPr txBox="1"/>
          <p:nvPr/>
        </p:nvSpPr>
        <p:spPr>
          <a:xfrm>
            <a:off x="2159870" y="5648664"/>
            <a:ext cx="5767633"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4000" b="1" kern="0" dirty="0">
                <a:gradFill flip="none" rotWithShape="1">
                  <a:gsLst>
                    <a:gs pos="0">
                      <a:srgbClr val="298CC5">
                        <a:lumMod val="75000"/>
                      </a:srgbClr>
                    </a:gs>
                    <a:gs pos="100000">
                      <a:srgbClr val="298CC5"/>
                    </a:gs>
                  </a:gsLst>
                  <a:lin ang="5400000" scaled="1"/>
                  <a:tileRect/>
                </a:gradFill>
                <a:latin typeface="Arial"/>
                <a:ea typeface="微软雅黑"/>
              </a:rPr>
              <a:t>下学期工作开展计划</a:t>
            </a:r>
          </a:p>
        </p:txBody>
      </p:sp>
      <p:pic>
        <p:nvPicPr>
          <p:cNvPr id="26" name="图片 25">
            <a:extLst>
              <a:ext uri="{FF2B5EF4-FFF2-40B4-BE49-F238E27FC236}">
                <a16:creationId xmlns:a16="http://schemas.microsoft.com/office/drawing/2014/main" id="{EB317071-8A01-44A2-AED0-ACF008DDD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8559" y="-246918"/>
            <a:ext cx="5308559" cy="5308559"/>
          </a:xfrm>
          <a:prstGeom prst="rect">
            <a:avLst/>
          </a:prstGeom>
        </p:spPr>
      </p:pic>
      <p:pic>
        <p:nvPicPr>
          <p:cNvPr id="28" name="Picture 33" descr="未标题-10"/>
          <p:cNvPicPr>
            <a:picLocks noChangeAspect="1" noChangeArrowheads="1"/>
          </p:cNvPicPr>
          <p:nvPr/>
        </p:nvPicPr>
        <p:blipFill>
          <a:blip r:embed="rId4" cstate="print">
            <a:duotone>
              <a:prstClr val="black"/>
              <a:schemeClr val="accent1">
                <a:tint val="45000"/>
                <a:satMod val="400000"/>
              </a:schemeClr>
            </a:duotone>
          </a:blip>
          <a:srcRect/>
          <a:stretch>
            <a:fillRect/>
          </a:stretch>
        </p:blipFill>
        <p:spPr bwMode="auto">
          <a:xfrm>
            <a:off x="8259243" y="3452926"/>
            <a:ext cx="2326709" cy="2796383"/>
          </a:xfrm>
          <a:prstGeom prst="rect">
            <a:avLst/>
          </a:prstGeom>
          <a:noFill/>
          <a:ln w="9525">
            <a:noFill/>
            <a:miter lim="800000"/>
            <a:headEnd/>
            <a:tailEnd/>
          </a:ln>
        </p:spPr>
      </p:pic>
    </p:spTree>
    <p:extLst>
      <p:ext uri="{BB962C8B-B14F-4D97-AF65-F5344CB8AC3E}">
        <p14:creationId xmlns:p14="http://schemas.microsoft.com/office/powerpoint/2010/main" val="3231025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AD166-EA94-A82C-BAA5-BE087B1D3004}"/>
            </a:ext>
          </a:extLst>
        </p:cNvPr>
        <p:cNvGrpSpPr/>
        <p:nvPr/>
      </p:nvGrpSpPr>
      <p:grpSpPr>
        <a:xfrm>
          <a:off x="0" y="0"/>
          <a:ext cx="0" cy="0"/>
          <a:chOff x="0" y="0"/>
          <a:chExt cx="0" cy="0"/>
        </a:xfrm>
      </p:grpSpPr>
      <p:sp>
        <p:nvSpPr>
          <p:cNvPr id="49" name="矩形 48">
            <a:extLst>
              <a:ext uri="{FF2B5EF4-FFF2-40B4-BE49-F238E27FC236}">
                <a16:creationId xmlns:a16="http://schemas.microsoft.com/office/drawing/2014/main" id="{BB75FC21-1185-9618-01C5-F7498F81B7C7}"/>
              </a:ext>
            </a:extLst>
          </p:cNvPr>
          <p:cNvSpPr/>
          <p:nvPr/>
        </p:nvSpPr>
        <p:spPr>
          <a:xfrm>
            <a:off x="936000" y="0"/>
            <a:ext cx="8060766" cy="646331"/>
          </a:xfrm>
          <a:prstGeom prst="rect">
            <a:avLst/>
          </a:prstGeom>
        </p:spPr>
        <p:txBody>
          <a:bodyPr wrap="square">
            <a:spAutoFit/>
          </a:bodyPr>
          <a:lstStyle/>
          <a:p>
            <a:pPr lvl="0" fontAlgn="auto">
              <a:spcBef>
                <a:spcPts val="0"/>
              </a:spcBef>
              <a:spcAft>
                <a:spcPts val="0"/>
              </a:spcAft>
              <a:tabLst>
                <a:tab pos="2778125" algn="l"/>
              </a:tabLst>
              <a:defRPr/>
            </a:pPr>
            <a:r>
              <a:rPr lang="zh-CN" altLang="en-US" sz="3600" b="1" kern="0" dirty="0">
                <a:solidFill>
                  <a:srgbClr val="ED7D31"/>
                </a:solidFill>
                <a:latin typeface="Arial"/>
                <a:ea typeface="微软雅黑"/>
              </a:rPr>
              <a:t>三、代表性工作复现进展</a:t>
            </a:r>
          </a:p>
        </p:txBody>
      </p:sp>
      <p:cxnSp>
        <p:nvCxnSpPr>
          <p:cNvPr id="15" name="直接连接符 14">
            <a:extLst>
              <a:ext uri="{FF2B5EF4-FFF2-40B4-BE49-F238E27FC236}">
                <a16:creationId xmlns:a16="http://schemas.microsoft.com/office/drawing/2014/main" id="{224CD87A-E6DB-7111-CBAE-D48C32C1186F}"/>
              </a:ext>
            </a:extLst>
          </p:cNvPr>
          <p:cNvCxnSpPr>
            <a:cxnSpLocks/>
          </p:cNvCxnSpPr>
          <p:nvPr/>
        </p:nvCxnSpPr>
        <p:spPr bwMode="auto">
          <a:xfrm>
            <a:off x="1028700" y="638482"/>
            <a:ext cx="11163300" cy="0"/>
          </a:xfrm>
          <a:prstGeom prst="lin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文本占位符 8">
            <a:extLst>
              <a:ext uri="{FF2B5EF4-FFF2-40B4-BE49-F238E27FC236}">
                <a16:creationId xmlns:a16="http://schemas.microsoft.com/office/drawing/2014/main" id="{BDCFB0B6-67EC-41C4-E2E8-311B43DAFAD8}"/>
              </a:ext>
            </a:extLst>
          </p:cNvPr>
          <p:cNvSpPr>
            <a:spLocks noGrp="1"/>
          </p:cNvSpPr>
          <p:nvPr>
            <p:ph type="body" idx="1"/>
          </p:nvPr>
        </p:nvSpPr>
        <p:spPr>
          <a:xfrm>
            <a:off x="519794" y="877242"/>
            <a:ext cx="10015684" cy="639762"/>
          </a:xfrm>
          <a:prstGeom prst="rect">
            <a:avLst/>
          </a:prstGeom>
          <a:gradFill flip="none" rotWithShape="1">
            <a:gsLst>
              <a:gs pos="0">
                <a:schemeClr val="accent1">
                  <a:lumMod val="75000"/>
                </a:schemeClr>
              </a:gs>
              <a:gs pos="100000">
                <a:schemeClr val="accent1"/>
              </a:gs>
            </a:gsLst>
            <a:lin ang="8100000" scaled="1"/>
            <a:tileRect/>
          </a:gradFill>
          <a:ln w="57150">
            <a:gradFill flip="none" rotWithShape="1">
              <a:gsLst>
                <a:gs pos="0">
                  <a:schemeClr val="accent1"/>
                </a:gs>
                <a:gs pos="100000">
                  <a:schemeClr val="accent1">
                    <a:lumMod val="75000"/>
                  </a:schemeClr>
                </a:gs>
              </a:gsLst>
              <a:lin ang="8100000" scaled="1"/>
              <a:tileRect/>
            </a:gradFill>
          </a:ln>
          <a:effectLst>
            <a:outerShdw blurRad="3810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3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解耦学习</a:t>
            </a:r>
          </a:p>
        </p:txBody>
      </p:sp>
      <p:pic>
        <p:nvPicPr>
          <p:cNvPr id="3" name="图片 2">
            <a:extLst>
              <a:ext uri="{FF2B5EF4-FFF2-40B4-BE49-F238E27FC236}">
                <a16:creationId xmlns:a16="http://schemas.microsoft.com/office/drawing/2014/main" id="{717CDDA0-E4C3-49B9-56E3-5309F9CFAE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917" y="-360000"/>
            <a:ext cx="1361034" cy="1361034"/>
          </a:xfrm>
          <a:prstGeom prst="rect">
            <a:avLst/>
          </a:prstGeom>
        </p:spPr>
      </p:pic>
      <p:sp>
        <p:nvSpPr>
          <p:cNvPr id="2" name="Rectangle 47">
            <a:extLst>
              <a:ext uri="{FF2B5EF4-FFF2-40B4-BE49-F238E27FC236}">
                <a16:creationId xmlns:a16="http://schemas.microsoft.com/office/drawing/2014/main" id="{C819B663-66F3-6A39-9AAC-630BEE0367E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文本框 3">
            <a:extLst>
              <a:ext uri="{FF2B5EF4-FFF2-40B4-BE49-F238E27FC236}">
                <a16:creationId xmlns:a16="http://schemas.microsoft.com/office/drawing/2014/main" id="{0C45757E-D9A2-6251-C493-E4BFB5A59472}"/>
              </a:ext>
            </a:extLst>
          </p:cNvPr>
          <p:cNvSpPr txBox="1"/>
          <p:nvPr/>
        </p:nvSpPr>
        <p:spPr>
          <a:xfrm>
            <a:off x="519794" y="1747915"/>
            <a:ext cx="5952722" cy="646331"/>
          </a:xfrm>
          <a:prstGeom prst="rect">
            <a:avLst/>
          </a:prstGeom>
          <a:noFill/>
        </p:spPr>
        <p:txBody>
          <a:bodyPr wrap="square">
            <a:spAutoFit/>
          </a:bodyPr>
          <a:lstStyle/>
          <a:p>
            <a:pPr algn="l">
              <a:spcAft>
                <a:spcPts val="1200"/>
              </a:spcAft>
            </a:pPr>
            <a:r>
              <a:rPr lang="en-US" altLang="zh-CN" b="1" i="0" dirty="0">
                <a:solidFill>
                  <a:srgbClr val="000000"/>
                </a:solidFill>
                <a:effectLst/>
                <a:latin typeface="宋体" panose="02010600030101010101" pitchFamily="2" charset="-122"/>
                <a:cs typeface="Calibri" panose="020F0502020204030204" pitchFamily="34" charset="0"/>
              </a:rPr>
              <a:t>UCF: Uncovering Common Features for Generalizable Deepfake Detection </a:t>
            </a:r>
            <a:r>
              <a:rPr lang="en-US" altLang="zh-CN" b="1" dirty="0">
                <a:solidFill>
                  <a:srgbClr val="000000"/>
                </a:solidFill>
                <a:latin typeface="宋体" panose="02010600030101010101" pitchFamily="2" charset="-122"/>
                <a:cs typeface="Calibri" panose="020F0502020204030204" pitchFamily="34" charset="0"/>
              </a:rPr>
              <a:t>(</a:t>
            </a:r>
            <a:r>
              <a:rPr lang="en-US" altLang="zh-CN" b="1" i="0" dirty="0">
                <a:solidFill>
                  <a:srgbClr val="000000"/>
                </a:solidFill>
                <a:effectLst/>
                <a:latin typeface="宋体" panose="02010600030101010101" pitchFamily="2" charset="-122"/>
                <a:cs typeface="Calibri" panose="020F0502020204030204" pitchFamily="34" charset="0"/>
              </a:rPr>
              <a:t>ICCV 2023)</a:t>
            </a:r>
          </a:p>
        </p:txBody>
      </p:sp>
      <p:sp>
        <p:nvSpPr>
          <p:cNvPr id="5" name="文本框 4">
            <a:extLst>
              <a:ext uri="{FF2B5EF4-FFF2-40B4-BE49-F238E27FC236}">
                <a16:creationId xmlns:a16="http://schemas.microsoft.com/office/drawing/2014/main" id="{44884B16-DBF7-3E35-554A-68198200EAEC}"/>
              </a:ext>
            </a:extLst>
          </p:cNvPr>
          <p:cNvSpPr txBox="1"/>
          <p:nvPr/>
        </p:nvSpPr>
        <p:spPr>
          <a:xfrm>
            <a:off x="609600" y="3023505"/>
            <a:ext cx="5952722" cy="307777"/>
          </a:xfrm>
          <a:prstGeom prst="rect">
            <a:avLst/>
          </a:prstGeom>
          <a:noFill/>
        </p:spPr>
        <p:txBody>
          <a:bodyPr wrap="square">
            <a:spAutoFit/>
          </a:bodyPr>
          <a:lstStyle/>
          <a:p>
            <a:r>
              <a:rPr lang="en-US" altLang="zh-CN" sz="1400" dirty="0" err="1">
                <a:latin typeface="宋体" panose="02010600030101010101" pitchFamily="2" charset="-122"/>
              </a:rPr>
              <a:t>DeepfakeBench</a:t>
            </a:r>
            <a:r>
              <a:rPr lang="zh-CN" altLang="en-US" sz="1400" dirty="0">
                <a:latin typeface="宋体" panose="02010600030101010101" pitchFamily="2" charset="-122"/>
              </a:rPr>
              <a:t>复现</a:t>
            </a:r>
            <a:r>
              <a:rPr lang="en-US" altLang="zh-CN" sz="1400" dirty="0" err="1">
                <a:latin typeface="宋体" panose="02010600030101010101" pitchFamily="2" charset="-122"/>
              </a:rPr>
              <a:t>ucf_detector</a:t>
            </a:r>
            <a:r>
              <a:rPr lang="zh-CN" altLang="en-US" sz="1400" dirty="0">
                <a:latin typeface="宋体" panose="02010600030101010101" pitchFamily="2" charset="-122"/>
              </a:rPr>
              <a:t>，在</a:t>
            </a:r>
            <a:r>
              <a:rPr lang="en-US" altLang="zh-CN" sz="1400" dirty="0">
                <a:latin typeface="宋体" panose="02010600030101010101" pitchFamily="2" charset="-122"/>
              </a:rPr>
              <a:t>FF++</a:t>
            </a:r>
            <a:r>
              <a:rPr lang="zh-CN" altLang="en-US" sz="1400" dirty="0">
                <a:latin typeface="宋体" panose="02010600030101010101" pitchFamily="2" charset="-122"/>
              </a:rPr>
              <a:t>上进行训练并测试</a:t>
            </a:r>
            <a:endParaRPr lang="en-US" altLang="zh-CN" sz="1400" dirty="0">
              <a:latin typeface="宋体" panose="02010600030101010101" pitchFamily="2" charset="-122"/>
            </a:endParaRPr>
          </a:p>
        </p:txBody>
      </p:sp>
      <p:graphicFrame>
        <p:nvGraphicFramePr>
          <p:cNvPr id="6" name="表格 5">
            <a:extLst>
              <a:ext uri="{FF2B5EF4-FFF2-40B4-BE49-F238E27FC236}">
                <a16:creationId xmlns:a16="http://schemas.microsoft.com/office/drawing/2014/main" id="{DE426F7B-A02B-B8DF-BEAB-061F1D21BF43}"/>
              </a:ext>
            </a:extLst>
          </p:cNvPr>
          <p:cNvGraphicFramePr>
            <a:graphicFrameLocks noGrp="1"/>
          </p:cNvGraphicFramePr>
          <p:nvPr>
            <p:extLst>
              <p:ext uri="{D42A27DB-BD31-4B8C-83A1-F6EECF244321}">
                <p14:modId xmlns:p14="http://schemas.microsoft.com/office/powerpoint/2010/main" val="2272727537"/>
              </p:ext>
            </p:extLst>
          </p:nvPr>
        </p:nvGraphicFramePr>
        <p:xfrm>
          <a:off x="6347012" y="2394246"/>
          <a:ext cx="4857580" cy="2817741"/>
        </p:xfrm>
        <a:graphic>
          <a:graphicData uri="http://schemas.openxmlformats.org/drawingml/2006/table">
            <a:tbl>
              <a:tblPr/>
              <a:tblGrid>
                <a:gridCol w="1157401">
                  <a:extLst>
                    <a:ext uri="{9D8B030D-6E8A-4147-A177-3AD203B41FA5}">
                      <a16:colId xmlns:a16="http://schemas.microsoft.com/office/drawing/2014/main" val="396714496"/>
                    </a:ext>
                  </a:extLst>
                </a:gridCol>
                <a:gridCol w="785631">
                  <a:extLst>
                    <a:ext uri="{9D8B030D-6E8A-4147-A177-3AD203B41FA5}">
                      <a16:colId xmlns:a16="http://schemas.microsoft.com/office/drawing/2014/main" val="153503654"/>
                    </a:ext>
                  </a:extLst>
                </a:gridCol>
                <a:gridCol w="971516">
                  <a:extLst>
                    <a:ext uri="{9D8B030D-6E8A-4147-A177-3AD203B41FA5}">
                      <a16:colId xmlns:a16="http://schemas.microsoft.com/office/drawing/2014/main" val="990467676"/>
                    </a:ext>
                  </a:extLst>
                </a:gridCol>
                <a:gridCol w="971516">
                  <a:extLst>
                    <a:ext uri="{9D8B030D-6E8A-4147-A177-3AD203B41FA5}">
                      <a16:colId xmlns:a16="http://schemas.microsoft.com/office/drawing/2014/main" val="3136558662"/>
                    </a:ext>
                  </a:extLst>
                </a:gridCol>
                <a:gridCol w="971516">
                  <a:extLst>
                    <a:ext uri="{9D8B030D-6E8A-4147-A177-3AD203B41FA5}">
                      <a16:colId xmlns:a16="http://schemas.microsoft.com/office/drawing/2014/main" val="2549933891"/>
                    </a:ext>
                  </a:extLst>
                </a:gridCol>
              </a:tblGrid>
              <a:tr h="501354">
                <a:tc>
                  <a:txBody>
                    <a:bodyPr/>
                    <a:lstStyle/>
                    <a:p>
                      <a:pPr algn="ctr"/>
                      <a:br>
                        <a:rPr lang="en-US" sz="1400" b="1" dirty="0">
                          <a:solidFill>
                            <a:srgbClr val="000000"/>
                          </a:solidFill>
                          <a:effectLst/>
                        </a:rPr>
                      </a:br>
                      <a:endParaRPr lang="en-US" sz="1400" b="1" dirty="0">
                        <a:solidFill>
                          <a:srgbClr val="000000"/>
                        </a:solidFill>
                        <a:effectLst/>
                      </a:endParaRP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b="1" dirty="0">
                          <a:solidFill>
                            <a:srgbClr val="000000"/>
                          </a:solidFill>
                          <a:effectLst/>
                        </a:rPr>
                        <a:t>ACC</a:t>
                      </a:r>
                      <a:endParaRPr lang="en-US" sz="1400" b="1" dirty="0">
                        <a:solidFill>
                          <a:srgbClr val="000000"/>
                        </a:solidFill>
                        <a:effectLst/>
                      </a:endParaRP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b="1" dirty="0">
                          <a:solidFill>
                            <a:srgbClr val="000000"/>
                          </a:solidFill>
                          <a:effectLst/>
                        </a:rPr>
                        <a:t>AUC</a:t>
                      </a:r>
                      <a:endParaRPr lang="en-US" sz="1400" b="1" dirty="0">
                        <a:solidFill>
                          <a:srgbClr val="000000"/>
                        </a:solidFill>
                        <a:effectLst/>
                      </a:endParaRP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b="1" dirty="0">
                          <a:solidFill>
                            <a:srgbClr val="000000"/>
                          </a:solidFill>
                          <a:effectLst/>
                        </a:rPr>
                        <a:t>ERR</a:t>
                      </a:r>
                      <a:endParaRPr lang="en-US" sz="1400" b="1" dirty="0">
                        <a:solidFill>
                          <a:srgbClr val="000000"/>
                        </a:solidFill>
                        <a:effectLst/>
                      </a:endParaRP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b="1" dirty="0">
                          <a:solidFill>
                            <a:srgbClr val="000000"/>
                          </a:solidFill>
                          <a:effectLst/>
                        </a:rPr>
                        <a:t>AP</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57321507"/>
                  </a:ext>
                </a:extLst>
              </a:tr>
              <a:tr h="476253">
                <a:tc>
                  <a:txBody>
                    <a:bodyPr/>
                    <a:lstStyle/>
                    <a:p>
                      <a:pPr algn="ctr"/>
                      <a:r>
                        <a:rPr lang="en-US" sz="1400" dirty="0">
                          <a:effectLst/>
                        </a:rPr>
                        <a:t>Celeb-DF-v1</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0.727</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0.811</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0.271</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0.887</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99102132"/>
                  </a:ext>
                </a:extLst>
              </a:tr>
              <a:tr h="403412">
                <a:tc>
                  <a:txBody>
                    <a:bodyPr/>
                    <a:lstStyle/>
                    <a:p>
                      <a:pPr algn="ctr"/>
                      <a:r>
                        <a:rPr lang="en-US" sz="1400" dirty="0">
                          <a:effectLst/>
                        </a:rPr>
                        <a:t>Celeb-DF-v2</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0.649</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0.772</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0.303</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0.861</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8827234"/>
                  </a:ext>
                </a:extLst>
              </a:tr>
              <a:tr h="354979">
                <a:tc>
                  <a:txBody>
                    <a:bodyPr/>
                    <a:lstStyle/>
                    <a:p>
                      <a:pPr algn="ctr"/>
                      <a:r>
                        <a:rPr lang="en-US" sz="1400" dirty="0">
                          <a:effectLst/>
                        </a:rPr>
                        <a:t>DFDCP</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0.595</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0.693</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0.358</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0.792</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282123247"/>
                  </a:ext>
                </a:extLst>
              </a:tr>
              <a:tr h="354979">
                <a:tc>
                  <a:txBody>
                    <a:bodyPr/>
                    <a:lstStyle/>
                    <a:p>
                      <a:pPr algn="ctr"/>
                      <a:r>
                        <a:rPr lang="en-US" sz="1400" dirty="0">
                          <a:effectLst/>
                        </a:rPr>
                        <a:t>DFD</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0.756</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0.821</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0.258</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0.974</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79506823"/>
                  </a:ext>
                </a:extLst>
              </a:tr>
              <a:tr h="354979">
                <a:tc>
                  <a:txBody>
                    <a:bodyPr/>
                    <a:lstStyle/>
                    <a:p>
                      <a:pPr algn="ctr"/>
                      <a:r>
                        <a:rPr lang="en-US" sz="1400" dirty="0">
                          <a:effectLst/>
                        </a:rPr>
                        <a:t>DFDC</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0.658</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0.731</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0.336</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0.751</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209667"/>
                  </a:ext>
                </a:extLst>
              </a:tr>
              <a:tr h="354979">
                <a:tc>
                  <a:txBody>
                    <a:bodyPr/>
                    <a:lstStyle/>
                    <a:p>
                      <a:pPr algn="ctr"/>
                      <a:r>
                        <a:rPr lang="en-US" sz="1400" dirty="0">
                          <a:effectLst/>
                        </a:rPr>
                        <a:t>UADFV</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0.818</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0.920</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0.164</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0.925</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69259906"/>
                  </a:ext>
                </a:extLst>
              </a:tr>
            </a:tbl>
          </a:graphicData>
        </a:graphic>
      </p:graphicFrame>
      <p:graphicFrame>
        <p:nvGraphicFramePr>
          <p:cNvPr id="7" name="表格 6">
            <a:extLst>
              <a:ext uri="{FF2B5EF4-FFF2-40B4-BE49-F238E27FC236}">
                <a16:creationId xmlns:a16="http://schemas.microsoft.com/office/drawing/2014/main" id="{1330205F-68B4-BF8E-5F47-D8ABCC53BAB8}"/>
              </a:ext>
            </a:extLst>
          </p:cNvPr>
          <p:cNvGraphicFramePr>
            <a:graphicFrameLocks noGrp="1"/>
          </p:cNvGraphicFramePr>
          <p:nvPr>
            <p:extLst>
              <p:ext uri="{D42A27DB-BD31-4B8C-83A1-F6EECF244321}">
                <p14:modId xmlns:p14="http://schemas.microsoft.com/office/powerpoint/2010/main" val="1861714259"/>
              </p:ext>
            </p:extLst>
          </p:nvPr>
        </p:nvGraphicFramePr>
        <p:xfrm>
          <a:off x="609600" y="5700609"/>
          <a:ext cx="10636661" cy="777240"/>
        </p:xfrm>
        <a:graphic>
          <a:graphicData uri="http://schemas.openxmlformats.org/drawingml/2006/table">
            <a:tbl>
              <a:tblPr firstRow="1" bandRow="1">
                <a:tableStyleId>{5C22544A-7EE6-4342-B048-85BDC9FD1C3A}</a:tableStyleId>
              </a:tblPr>
              <a:tblGrid>
                <a:gridCol w="1519523">
                  <a:extLst>
                    <a:ext uri="{9D8B030D-6E8A-4147-A177-3AD203B41FA5}">
                      <a16:colId xmlns:a16="http://schemas.microsoft.com/office/drawing/2014/main" val="1896998798"/>
                    </a:ext>
                  </a:extLst>
                </a:gridCol>
                <a:gridCol w="1519523">
                  <a:extLst>
                    <a:ext uri="{9D8B030D-6E8A-4147-A177-3AD203B41FA5}">
                      <a16:colId xmlns:a16="http://schemas.microsoft.com/office/drawing/2014/main" val="1614003345"/>
                    </a:ext>
                  </a:extLst>
                </a:gridCol>
                <a:gridCol w="1519523">
                  <a:extLst>
                    <a:ext uri="{9D8B030D-6E8A-4147-A177-3AD203B41FA5}">
                      <a16:colId xmlns:a16="http://schemas.microsoft.com/office/drawing/2014/main" val="3974709688"/>
                    </a:ext>
                  </a:extLst>
                </a:gridCol>
                <a:gridCol w="1519523">
                  <a:extLst>
                    <a:ext uri="{9D8B030D-6E8A-4147-A177-3AD203B41FA5}">
                      <a16:colId xmlns:a16="http://schemas.microsoft.com/office/drawing/2014/main" val="2224214547"/>
                    </a:ext>
                  </a:extLst>
                </a:gridCol>
                <a:gridCol w="1519523">
                  <a:extLst>
                    <a:ext uri="{9D8B030D-6E8A-4147-A177-3AD203B41FA5}">
                      <a16:colId xmlns:a16="http://schemas.microsoft.com/office/drawing/2014/main" val="894515911"/>
                    </a:ext>
                  </a:extLst>
                </a:gridCol>
                <a:gridCol w="1519523">
                  <a:extLst>
                    <a:ext uri="{9D8B030D-6E8A-4147-A177-3AD203B41FA5}">
                      <a16:colId xmlns:a16="http://schemas.microsoft.com/office/drawing/2014/main" val="2327659208"/>
                    </a:ext>
                  </a:extLst>
                </a:gridCol>
                <a:gridCol w="1519523">
                  <a:extLst>
                    <a:ext uri="{9D8B030D-6E8A-4147-A177-3AD203B41FA5}">
                      <a16:colId xmlns:a16="http://schemas.microsoft.com/office/drawing/2014/main" val="684032343"/>
                    </a:ext>
                  </a:extLst>
                </a:gridCol>
              </a:tblGrid>
              <a:tr h="370840">
                <a:tc>
                  <a:txBody>
                    <a:bodyPr/>
                    <a:lstStyle/>
                    <a:p>
                      <a:r>
                        <a:rPr lang="zh-CN" altLang="en-US" dirty="0"/>
                        <a:t>数据集</a:t>
                      </a:r>
                    </a:p>
                  </a:txBody>
                  <a:tcPr/>
                </a:tc>
                <a:tc>
                  <a:txBody>
                    <a:bodyPr/>
                    <a:lstStyle/>
                    <a:p>
                      <a:r>
                        <a:rPr lang="en-US" altLang="zh-CN" sz="2000" dirty="0">
                          <a:effectLst/>
                        </a:rPr>
                        <a:t>Celeb-DF-v1</a:t>
                      </a:r>
                      <a:endParaRPr lang="zh-CN" altLang="en-US" dirty="0"/>
                    </a:p>
                  </a:txBody>
                  <a:tcPr/>
                </a:tc>
                <a:tc>
                  <a:txBody>
                    <a:bodyPr/>
                    <a:lstStyle/>
                    <a:p>
                      <a:r>
                        <a:rPr lang="en-US" altLang="zh-CN" sz="2000" dirty="0">
                          <a:effectLst/>
                        </a:rPr>
                        <a:t>Celeb-DF-v2</a:t>
                      </a:r>
                      <a:endParaRPr lang="zh-CN" altLang="en-US" dirty="0"/>
                    </a:p>
                  </a:txBody>
                  <a:tcPr/>
                </a:tc>
                <a:tc>
                  <a:txBody>
                    <a:bodyPr/>
                    <a:lstStyle/>
                    <a:p>
                      <a:r>
                        <a:rPr lang="en-US" altLang="zh-CN" sz="2000" dirty="0">
                          <a:effectLst/>
                        </a:rPr>
                        <a:t>DFDCP</a:t>
                      </a:r>
                      <a:endParaRPr lang="zh-CN" altLang="en-US" dirty="0"/>
                    </a:p>
                  </a:txBody>
                  <a:tcPr/>
                </a:tc>
                <a:tc>
                  <a:txBody>
                    <a:bodyPr/>
                    <a:lstStyle/>
                    <a:p>
                      <a:r>
                        <a:rPr lang="en-US" altLang="zh-CN" sz="2000" dirty="0">
                          <a:effectLst/>
                        </a:rPr>
                        <a:t>DFD</a:t>
                      </a:r>
                      <a:endParaRPr lang="zh-CN" altLang="en-US" dirty="0"/>
                    </a:p>
                  </a:txBody>
                  <a:tcPr/>
                </a:tc>
                <a:tc>
                  <a:txBody>
                    <a:bodyPr/>
                    <a:lstStyle/>
                    <a:p>
                      <a:r>
                        <a:rPr lang="en-US" altLang="zh-CN" sz="2000" dirty="0">
                          <a:effectLst/>
                        </a:rPr>
                        <a:t>DFDC</a:t>
                      </a:r>
                      <a:endParaRPr lang="zh-CN" altLang="en-US" dirty="0"/>
                    </a:p>
                  </a:txBody>
                  <a:tcPr/>
                </a:tc>
                <a:tc>
                  <a:txBody>
                    <a:bodyPr/>
                    <a:lstStyle/>
                    <a:p>
                      <a:r>
                        <a:rPr lang="en-US" altLang="zh-CN" sz="2000" dirty="0">
                          <a:effectLst/>
                        </a:rPr>
                        <a:t>UADFV</a:t>
                      </a:r>
                      <a:endParaRPr lang="zh-CN" altLang="en-US" dirty="0"/>
                    </a:p>
                  </a:txBody>
                  <a:tcPr/>
                </a:tc>
                <a:extLst>
                  <a:ext uri="{0D108BD9-81ED-4DB2-BD59-A6C34878D82A}">
                    <a16:rowId xmlns:a16="http://schemas.microsoft.com/office/drawing/2014/main" val="1224151188"/>
                  </a:ext>
                </a:extLst>
              </a:tr>
              <a:tr h="370840">
                <a:tc>
                  <a:txBody>
                    <a:bodyPr/>
                    <a:lstStyle/>
                    <a:p>
                      <a:r>
                        <a:rPr lang="zh-CN" altLang="en-US" dirty="0"/>
                        <a:t>视频级</a:t>
                      </a:r>
                      <a:r>
                        <a:rPr lang="en-US" altLang="zh-CN" dirty="0"/>
                        <a:t>AUC</a:t>
                      </a:r>
                      <a:endParaRPr lang="zh-CN" altLang="en-US" dirty="0"/>
                    </a:p>
                  </a:txBody>
                  <a:tcPr/>
                </a:tc>
                <a:tc>
                  <a:txBody>
                    <a:bodyPr/>
                    <a:lstStyle/>
                    <a:p>
                      <a:r>
                        <a:rPr lang="en-US" altLang="zh-CN" dirty="0"/>
                        <a:t>0.861</a:t>
                      </a:r>
                      <a:endParaRPr lang="zh-CN" altLang="en-US" dirty="0"/>
                    </a:p>
                  </a:txBody>
                  <a:tcPr/>
                </a:tc>
                <a:tc>
                  <a:txBody>
                    <a:bodyPr/>
                    <a:lstStyle/>
                    <a:p>
                      <a:r>
                        <a:rPr lang="en-US" altLang="zh-CN" dirty="0"/>
                        <a:t>0.837</a:t>
                      </a:r>
                      <a:endParaRPr lang="zh-CN" altLang="en-US" dirty="0"/>
                    </a:p>
                  </a:txBody>
                  <a:tcPr/>
                </a:tc>
                <a:tc>
                  <a:txBody>
                    <a:bodyPr/>
                    <a:lstStyle/>
                    <a:p>
                      <a:r>
                        <a:rPr lang="en-US" altLang="zh-CN" dirty="0"/>
                        <a:t>0.706</a:t>
                      </a:r>
                      <a:endParaRPr lang="zh-CN" altLang="en-US" dirty="0"/>
                    </a:p>
                  </a:txBody>
                  <a:tcPr/>
                </a:tc>
                <a:tc>
                  <a:txBody>
                    <a:bodyPr/>
                    <a:lstStyle/>
                    <a:p>
                      <a:r>
                        <a:rPr lang="en-US" altLang="zh-CN" dirty="0"/>
                        <a:t>0.867</a:t>
                      </a:r>
                      <a:endParaRPr lang="zh-CN" altLang="en-US" dirty="0"/>
                    </a:p>
                  </a:txBody>
                  <a:tcPr/>
                </a:tc>
                <a:tc>
                  <a:txBody>
                    <a:bodyPr/>
                    <a:lstStyle/>
                    <a:p>
                      <a:r>
                        <a:rPr lang="en-US" altLang="zh-CN" dirty="0"/>
                        <a:t>0.751</a:t>
                      </a:r>
                      <a:endParaRPr lang="zh-CN" altLang="en-US" dirty="0"/>
                    </a:p>
                  </a:txBody>
                  <a:tcPr/>
                </a:tc>
                <a:tc>
                  <a:txBody>
                    <a:bodyPr/>
                    <a:lstStyle/>
                    <a:p>
                      <a:r>
                        <a:rPr lang="en-US" altLang="zh-CN" dirty="0"/>
                        <a:t>0.955</a:t>
                      </a:r>
                      <a:endParaRPr lang="zh-CN" altLang="en-US" dirty="0"/>
                    </a:p>
                  </a:txBody>
                  <a:tcPr/>
                </a:tc>
                <a:extLst>
                  <a:ext uri="{0D108BD9-81ED-4DB2-BD59-A6C34878D82A}">
                    <a16:rowId xmlns:a16="http://schemas.microsoft.com/office/drawing/2014/main" val="1162769683"/>
                  </a:ext>
                </a:extLst>
              </a:tr>
            </a:tbl>
          </a:graphicData>
        </a:graphic>
      </p:graphicFrame>
      <p:sp>
        <p:nvSpPr>
          <p:cNvPr id="12" name="文本框 11">
            <a:extLst>
              <a:ext uri="{FF2B5EF4-FFF2-40B4-BE49-F238E27FC236}">
                <a16:creationId xmlns:a16="http://schemas.microsoft.com/office/drawing/2014/main" id="{95BB3914-7CEA-592C-2DDC-B345CCF18FCA}"/>
              </a:ext>
            </a:extLst>
          </p:cNvPr>
          <p:cNvSpPr txBox="1"/>
          <p:nvPr/>
        </p:nvSpPr>
        <p:spPr>
          <a:xfrm>
            <a:off x="609600" y="5148520"/>
            <a:ext cx="6140822" cy="307777"/>
          </a:xfrm>
          <a:prstGeom prst="rect">
            <a:avLst/>
          </a:prstGeom>
          <a:noFill/>
        </p:spPr>
        <p:txBody>
          <a:bodyPr wrap="square">
            <a:spAutoFit/>
          </a:bodyPr>
          <a:lstStyle/>
          <a:p>
            <a:r>
              <a:rPr kumimoji="0" lang="zh-CN" altLang="en-US" sz="1400" b="0" i="0" u="none" strike="noStrike" kern="1200" cap="none" spc="0" normalizeH="0" baseline="0" noProof="0" dirty="0">
                <a:ln>
                  <a:noFill/>
                </a:ln>
                <a:solidFill>
                  <a:srgbClr val="000000"/>
                </a:solidFill>
                <a:effectLst/>
                <a:uLnTx/>
                <a:uFillTx/>
                <a:latin typeface="宋体" panose="02010600030101010101" pitchFamily="2" charset="-122"/>
                <a:ea typeface="宋体" pitchFamily="2" charset="-122"/>
                <a:cs typeface="+mn-cs"/>
              </a:rPr>
              <a:t>视频级</a:t>
            </a:r>
            <a:r>
              <a:rPr kumimoji="0" lang="en-US" altLang="zh-CN" sz="1400" b="0" i="0" u="none" strike="noStrike" kern="1200" cap="none" spc="0" normalizeH="0" baseline="0" noProof="0" dirty="0">
                <a:ln>
                  <a:noFill/>
                </a:ln>
                <a:solidFill>
                  <a:srgbClr val="000000"/>
                </a:solidFill>
                <a:effectLst/>
                <a:uLnTx/>
                <a:uFillTx/>
                <a:latin typeface="宋体" panose="02010600030101010101" pitchFamily="2" charset="-122"/>
                <a:ea typeface="宋体" pitchFamily="2" charset="-122"/>
                <a:cs typeface="+mn-cs"/>
              </a:rPr>
              <a:t>AUC</a:t>
            </a:r>
            <a:r>
              <a:rPr kumimoji="0" lang="zh-CN" altLang="en-US" sz="1400" b="0" i="0" u="none" strike="noStrike" kern="1200" cap="none" spc="0" normalizeH="0" baseline="0" noProof="0" dirty="0">
                <a:ln>
                  <a:noFill/>
                </a:ln>
                <a:solidFill>
                  <a:srgbClr val="000000"/>
                </a:solidFill>
                <a:effectLst/>
                <a:uLnTx/>
                <a:uFillTx/>
                <a:latin typeface="宋体" panose="02010600030101010101" pitchFamily="2" charset="-122"/>
                <a:ea typeface="宋体" pitchFamily="2" charset="-122"/>
                <a:cs typeface="+mn-cs"/>
              </a:rPr>
              <a:t>指标</a:t>
            </a:r>
            <a:endParaRPr lang="zh-CN" altLang="en-US" dirty="0"/>
          </a:p>
        </p:txBody>
      </p:sp>
      <p:cxnSp>
        <p:nvCxnSpPr>
          <p:cNvPr id="14" name="连接符: 曲线 13">
            <a:extLst>
              <a:ext uri="{FF2B5EF4-FFF2-40B4-BE49-F238E27FC236}">
                <a16:creationId xmlns:a16="http://schemas.microsoft.com/office/drawing/2014/main" id="{0CC4D5C5-A117-997D-86F4-7F2F7D613E76}"/>
              </a:ext>
            </a:extLst>
          </p:cNvPr>
          <p:cNvCxnSpPr/>
          <p:nvPr/>
        </p:nvCxnSpPr>
        <p:spPr bwMode="auto">
          <a:xfrm>
            <a:off x="2115671" y="5302408"/>
            <a:ext cx="340658" cy="318463"/>
          </a:xfrm>
          <a:prstGeom prst="curvedConnector3">
            <a:avLst>
              <a:gd name="adj1" fmla="val 100000"/>
            </a:avLst>
          </a:prstGeom>
          <a:solidFill>
            <a:schemeClr val="accent1"/>
          </a:solidFill>
          <a:ln w="9525" cap="flat" cmpd="sng" algn="ctr">
            <a:solidFill>
              <a:schemeClr val="tx1"/>
            </a:solidFill>
            <a:prstDash val="solid"/>
            <a:round/>
            <a:headEnd type="none" w="med" len="med"/>
            <a:tailEnd type="triangle"/>
          </a:ln>
          <a:effectLst/>
        </p:spPr>
      </p:cxnSp>
      <p:cxnSp>
        <p:nvCxnSpPr>
          <p:cNvPr id="22" name="连接符: 曲线 21">
            <a:extLst>
              <a:ext uri="{FF2B5EF4-FFF2-40B4-BE49-F238E27FC236}">
                <a16:creationId xmlns:a16="http://schemas.microsoft.com/office/drawing/2014/main" id="{747CFFF9-227F-1CD3-4E4C-056E1B08C3B3}"/>
              </a:ext>
            </a:extLst>
          </p:cNvPr>
          <p:cNvCxnSpPr>
            <a:cxnSpLocks/>
          </p:cNvCxnSpPr>
          <p:nvPr/>
        </p:nvCxnSpPr>
        <p:spPr bwMode="auto">
          <a:xfrm rot="16200000" flipH="1">
            <a:off x="4494204" y="3211041"/>
            <a:ext cx="1132826" cy="1568744"/>
          </a:xfrm>
          <a:prstGeom prst="curvedConnector2">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55222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56EA5A-2086-0199-FEC3-91F8D6882E0F}"/>
            </a:ext>
          </a:extLst>
        </p:cNvPr>
        <p:cNvGrpSpPr/>
        <p:nvPr/>
      </p:nvGrpSpPr>
      <p:grpSpPr>
        <a:xfrm>
          <a:off x="0" y="0"/>
          <a:ext cx="0" cy="0"/>
          <a:chOff x="0" y="0"/>
          <a:chExt cx="0" cy="0"/>
        </a:xfrm>
      </p:grpSpPr>
      <p:sp>
        <p:nvSpPr>
          <p:cNvPr id="49" name="矩形 48">
            <a:extLst>
              <a:ext uri="{FF2B5EF4-FFF2-40B4-BE49-F238E27FC236}">
                <a16:creationId xmlns:a16="http://schemas.microsoft.com/office/drawing/2014/main" id="{61207FD0-6F32-2091-1539-4152242820E6}"/>
              </a:ext>
            </a:extLst>
          </p:cNvPr>
          <p:cNvSpPr/>
          <p:nvPr/>
        </p:nvSpPr>
        <p:spPr>
          <a:xfrm>
            <a:off x="936000" y="0"/>
            <a:ext cx="8060766" cy="646331"/>
          </a:xfrm>
          <a:prstGeom prst="rect">
            <a:avLst/>
          </a:prstGeom>
        </p:spPr>
        <p:txBody>
          <a:bodyPr wrap="square">
            <a:spAutoFit/>
          </a:bodyPr>
          <a:lstStyle/>
          <a:p>
            <a:pPr lvl="0" fontAlgn="auto">
              <a:spcBef>
                <a:spcPts val="0"/>
              </a:spcBef>
              <a:spcAft>
                <a:spcPts val="0"/>
              </a:spcAft>
              <a:tabLst>
                <a:tab pos="2778125" algn="l"/>
              </a:tabLst>
              <a:defRPr/>
            </a:pPr>
            <a:r>
              <a:rPr lang="zh-CN" altLang="en-US" sz="3600" b="1" kern="0" dirty="0">
                <a:solidFill>
                  <a:srgbClr val="ED7D31"/>
                </a:solidFill>
                <a:latin typeface="Arial"/>
                <a:ea typeface="微软雅黑"/>
              </a:rPr>
              <a:t>三、代表性工作复现进展</a:t>
            </a:r>
          </a:p>
        </p:txBody>
      </p:sp>
      <p:cxnSp>
        <p:nvCxnSpPr>
          <p:cNvPr id="15" name="直接连接符 14">
            <a:extLst>
              <a:ext uri="{FF2B5EF4-FFF2-40B4-BE49-F238E27FC236}">
                <a16:creationId xmlns:a16="http://schemas.microsoft.com/office/drawing/2014/main" id="{1756D045-A92C-47D7-5F1B-2C2EF4B33E85}"/>
              </a:ext>
            </a:extLst>
          </p:cNvPr>
          <p:cNvCxnSpPr>
            <a:cxnSpLocks/>
          </p:cNvCxnSpPr>
          <p:nvPr/>
        </p:nvCxnSpPr>
        <p:spPr bwMode="auto">
          <a:xfrm>
            <a:off x="1028700" y="638482"/>
            <a:ext cx="11163300" cy="0"/>
          </a:xfrm>
          <a:prstGeom prst="lin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文本占位符 8">
            <a:extLst>
              <a:ext uri="{FF2B5EF4-FFF2-40B4-BE49-F238E27FC236}">
                <a16:creationId xmlns:a16="http://schemas.microsoft.com/office/drawing/2014/main" id="{8B7B6D73-7F31-7DEE-3D36-93FEC6DDCD7E}"/>
              </a:ext>
            </a:extLst>
          </p:cNvPr>
          <p:cNvSpPr>
            <a:spLocks noGrp="1"/>
          </p:cNvSpPr>
          <p:nvPr>
            <p:ph type="body" idx="1"/>
          </p:nvPr>
        </p:nvSpPr>
        <p:spPr>
          <a:xfrm>
            <a:off x="519794" y="877242"/>
            <a:ext cx="10015684" cy="639762"/>
          </a:xfrm>
          <a:prstGeom prst="rect">
            <a:avLst/>
          </a:prstGeom>
          <a:gradFill flip="none" rotWithShape="1">
            <a:gsLst>
              <a:gs pos="0">
                <a:schemeClr val="accent1">
                  <a:lumMod val="75000"/>
                </a:schemeClr>
              </a:gs>
              <a:gs pos="100000">
                <a:schemeClr val="accent1"/>
              </a:gs>
            </a:gsLst>
            <a:lin ang="8100000" scaled="1"/>
            <a:tileRect/>
          </a:gradFill>
          <a:ln w="57150">
            <a:gradFill flip="none" rotWithShape="1">
              <a:gsLst>
                <a:gs pos="0">
                  <a:schemeClr val="accent1"/>
                </a:gs>
                <a:gs pos="100000">
                  <a:schemeClr val="accent1">
                    <a:lumMod val="75000"/>
                  </a:schemeClr>
                </a:gs>
              </a:gsLst>
              <a:lin ang="8100000" scaled="1"/>
              <a:tileRect/>
            </a:gradFill>
          </a:ln>
          <a:effectLst>
            <a:outerShdw blurRad="3810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3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自混合监督</a:t>
            </a:r>
          </a:p>
        </p:txBody>
      </p:sp>
      <p:pic>
        <p:nvPicPr>
          <p:cNvPr id="3" name="图片 2">
            <a:extLst>
              <a:ext uri="{FF2B5EF4-FFF2-40B4-BE49-F238E27FC236}">
                <a16:creationId xmlns:a16="http://schemas.microsoft.com/office/drawing/2014/main" id="{3B131E24-A6CB-E4E8-4ACD-3E39406818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917" y="-360000"/>
            <a:ext cx="1361034" cy="1361034"/>
          </a:xfrm>
          <a:prstGeom prst="rect">
            <a:avLst/>
          </a:prstGeom>
        </p:spPr>
      </p:pic>
      <p:sp>
        <p:nvSpPr>
          <p:cNvPr id="2" name="Rectangle 47">
            <a:extLst>
              <a:ext uri="{FF2B5EF4-FFF2-40B4-BE49-F238E27FC236}">
                <a16:creationId xmlns:a16="http://schemas.microsoft.com/office/drawing/2014/main" id="{11C530E9-84EC-6EAF-8B1C-76E96909C27F}"/>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文本框 3">
            <a:extLst>
              <a:ext uri="{FF2B5EF4-FFF2-40B4-BE49-F238E27FC236}">
                <a16:creationId xmlns:a16="http://schemas.microsoft.com/office/drawing/2014/main" id="{47576B32-4650-55CE-1014-B790BB09329C}"/>
              </a:ext>
            </a:extLst>
          </p:cNvPr>
          <p:cNvSpPr txBox="1"/>
          <p:nvPr/>
        </p:nvSpPr>
        <p:spPr>
          <a:xfrm>
            <a:off x="519794" y="1747915"/>
            <a:ext cx="5952722" cy="646331"/>
          </a:xfrm>
          <a:prstGeom prst="rect">
            <a:avLst/>
          </a:prstGeom>
          <a:noFill/>
        </p:spPr>
        <p:txBody>
          <a:bodyPr wrap="square">
            <a:spAutoFit/>
          </a:bodyPr>
          <a:lstStyle/>
          <a:p>
            <a:pPr algn="l">
              <a:spcAft>
                <a:spcPts val="1200"/>
              </a:spcAft>
            </a:pPr>
            <a:r>
              <a:rPr lang="en-US" altLang="zh-CN" b="1" dirty="0">
                <a:solidFill>
                  <a:srgbClr val="000000"/>
                </a:solidFill>
                <a:latin typeface="宋体" panose="02010600030101010101" pitchFamily="2" charset="-122"/>
                <a:cs typeface="Calibri" panose="020F0502020204030204" pitchFamily="34" charset="0"/>
              </a:rPr>
              <a:t>Detecting Deepfakes with Self-Blended Images (CVPR</a:t>
            </a:r>
            <a:r>
              <a:rPr lang="en-US" altLang="zh-CN" b="1" i="0" dirty="0">
                <a:solidFill>
                  <a:srgbClr val="000000"/>
                </a:solidFill>
                <a:effectLst/>
                <a:latin typeface="宋体" panose="02010600030101010101" pitchFamily="2" charset="-122"/>
                <a:cs typeface="Calibri" panose="020F0502020204030204" pitchFamily="34" charset="0"/>
              </a:rPr>
              <a:t> 2022)</a:t>
            </a:r>
          </a:p>
        </p:txBody>
      </p:sp>
      <p:cxnSp>
        <p:nvCxnSpPr>
          <p:cNvPr id="5" name="连接符: 曲线 4">
            <a:extLst>
              <a:ext uri="{FF2B5EF4-FFF2-40B4-BE49-F238E27FC236}">
                <a16:creationId xmlns:a16="http://schemas.microsoft.com/office/drawing/2014/main" id="{2DADFF4E-3892-E024-A4BE-C18D3142877B}"/>
              </a:ext>
            </a:extLst>
          </p:cNvPr>
          <p:cNvCxnSpPr/>
          <p:nvPr/>
        </p:nvCxnSpPr>
        <p:spPr bwMode="auto">
          <a:xfrm>
            <a:off x="2115671" y="5302408"/>
            <a:ext cx="340658" cy="318463"/>
          </a:xfrm>
          <a:prstGeom prst="curvedConnector3">
            <a:avLst>
              <a:gd name="adj1" fmla="val 100000"/>
            </a:avLst>
          </a:prstGeom>
          <a:solidFill>
            <a:schemeClr val="accent1"/>
          </a:solidFill>
          <a:ln w="9525" cap="flat" cmpd="sng" algn="ctr">
            <a:solidFill>
              <a:schemeClr val="tx1"/>
            </a:solidFill>
            <a:prstDash val="solid"/>
            <a:round/>
            <a:headEnd type="none" w="med" len="med"/>
            <a:tailEnd type="triangle"/>
          </a:ln>
          <a:effectLst/>
        </p:spPr>
      </p:cxnSp>
      <p:cxnSp>
        <p:nvCxnSpPr>
          <p:cNvPr id="6" name="连接符: 曲线 5">
            <a:extLst>
              <a:ext uri="{FF2B5EF4-FFF2-40B4-BE49-F238E27FC236}">
                <a16:creationId xmlns:a16="http://schemas.microsoft.com/office/drawing/2014/main" id="{569E0390-5A3D-3C10-2EDC-F77BE5E715BD}"/>
              </a:ext>
            </a:extLst>
          </p:cNvPr>
          <p:cNvCxnSpPr>
            <a:cxnSpLocks/>
          </p:cNvCxnSpPr>
          <p:nvPr/>
        </p:nvCxnSpPr>
        <p:spPr bwMode="auto">
          <a:xfrm rot="16200000" flipH="1">
            <a:off x="4494204" y="3211041"/>
            <a:ext cx="1132826" cy="1568744"/>
          </a:xfrm>
          <a:prstGeom prst="curvedConnector2">
            <a:avLst/>
          </a:prstGeom>
          <a:solidFill>
            <a:schemeClr val="accent1"/>
          </a:solidFill>
          <a:ln w="9525" cap="flat" cmpd="sng" algn="ctr">
            <a:solidFill>
              <a:schemeClr val="tx1"/>
            </a:solidFill>
            <a:prstDash val="solid"/>
            <a:round/>
            <a:headEnd type="none" w="med" len="med"/>
            <a:tailEnd type="triangle"/>
          </a:ln>
          <a:effectLst/>
        </p:spPr>
      </p:cxnSp>
      <p:sp>
        <p:nvSpPr>
          <p:cNvPr id="7" name="文本框 6">
            <a:extLst>
              <a:ext uri="{FF2B5EF4-FFF2-40B4-BE49-F238E27FC236}">
                <a16:creationId xmlns:a16="http://schemas.microsoft.com/office/drawing/2014/main" id="{4EB4C576-03B9-13A4-7DFF-05DF41A24BB9}"/>
              </a:ext>
            </a:extLst>
          </p:cNvPr>
          <p:cNvSpPr txBox="1"/>
          <p:nvPr/>
        </p:nvSpPr>
        <p:spPr>
          <a:xfrm>
            <a:off x="609600" y="3023505"/>
            <a:ext cx="5952722" cy="307777"/>
          </a:xfrm>
          <a:prstGeom prst="rect">
            <a:avLst/>
          </a:prstGeom>
          <a:noFill/>
        </p:spPr>
        <p:txBody>
          <a:bodyPr wrap="square">
            <a:spAutoFit/>
          </a:bodyPr>
          <a:lstStyle/>
          <a:p>
            <a:r>
              <a:rPr lang="en-US" altLang="zh-CN" sz="1400" dirty="0" err="1">
                <a:latin typeface="宋体" panose="02010600030101010101" pitchFamily="2" charset="-122"/>
              </a:rPr>
              <a:t>DeepfakeBench</a:t>
            </a:r>
            <a:r>
              <a:rPr lang="zh-CN" altLang="en-US" sz="1400" dirty="0">
                <a:latin typeface="宋体" panose="02010600030101010101" pitchFamily="2" charset="-122"/>
              </a:rPr>
              <a:t>复现</a:t>
            </a:r>
            <a:r>
              <a:rPr lang="en-US" altLang="zh-CN" sz="1400" dirty="0" err="1">
                <a:latin typeface="宋体" panose="02010600030101010101" pitchFamily="2" charset="-122"/>
              </a:rPr>
              <a:t>sbi_detector</a:t>
            </a:r>
            <a:r>
              <a:rPr lang="zh-CN" altLang="en-US" sz="1400" dirty="0">
                <a:latin typeface="宋体" panose="02010600030101010101" pitchFamily="2" charset="-122"/>
              </a:rPr>
              <a:t>，在</a:t>
            </a:r>
            <a:r>
              <a:rPr lang="en-US" altLang="zh-CN" sz="1400" dirty="0">
                <a:latin typeface="宋体" panose="02010600030101010101" pitchFamily="2" charset="-122"/>
              </a:rPr>
              <a:t>FF++</a:t>
            </a:r>
            <a:r>
              <a:rPr lang="zh-CN" altLang="en-US" sz="1400" dirty="0">
                <a:latin typeface="宋体" panose="02010600030101010101" pitchFamily="2" charset="-122"/>
              </a:rPr>
              <a:t>上进行训练并测试</a:t>
            </a:r>
            <a:endParaRPr lang="en-US" altLang="zh-CN" sz="1400" dirty="0">
              <a:latin typeface="宋体" panose="02010600030101010101" pitchFamily="2" charset="-122"/>
            </a:endParaRPr>
          </a:p>
        </p:txBody>
      </p:sp>
      <p:sp>
        <p:nvSpPr>
          <p:cNvPr id="8" name="文本框 7">
            <a:extLst>
              <a:ext uri="{FF2B5EF4-FFF2-40B4-BE49-F238E27FC236}">
                <a16:creationId xmlns:a16="http://schemas.microsoft.com/office/drawing/2014/main" id="{4D69BCF1-6F77-1194-A3CF-C62382572BD1}"/>
              </a:ext>
            </a:extLst>
          </p:cNvPr>
          <p:cNvSpPr txBox="1"/>
          <p:nvPr/>
        </p:nvSpPr>
        <p:spPr>
          <a:xfrm>
            <a:off x="609600" y="5148520"/>
            <a:ext cx="6140822" cy="307777"/>
          </a:xfrm>
          <a:prstGeom prst="rect">
            <a:avLst/>
          </a:prstGeom>
          <a:noFill/>
        </p:spPr>
        <p:txBody>
          <a:bodyPr wrap="square">
            <a:spAutoFit/>
          </a:bodyPr>
          <a:lstStyle/>
          <a:p>
            <a:r>
              <a:rPr kumimoji="0" lang="zh-CN" altLang="en-US" sz="1400" b="0" i="0" u="none" strike="noStrike" kern="1200" cap="none" spc="0" normalizeH="0" baseline="0" noProof="0" dirty="0">
                <a:ln>
                  <a:noFill/>
                </a:ln>
                <a:solidFill>
                  <a:srgbClr val="000000"/>
                </a:solidFill>
                <a:effectLst/>
                <a:uLnTx/>
                <a:uFillTx/>
                <a:latin typeface="宋体" panose="02010600030101010101" pitchFamily="2" charset="-122"/>
                <a:ea typeface="宋体" pitchFamily="2" charset="-122"/>
                <a:cs typeface="+mn-cs"/>
              </a:rPr>
              <a:t>视频级</a:t>
            </a:r>
            <a:r>
              <a:rPr kumimoji="0" lang="en-US" altLang="zh-CN" sz="1400" b="0" i="0" u="none" strike="noStrike" kern="1200" cap="none" spc="0" normalizeH="0" baseline="0" noProof="0" dirty="0">
                <a:ln>
                  <a:noFill/>
                </a:ln>
                <a:solidFill>
                  <a:srgbClr val="000000"/>
                </a:solidFill>
                <a:effectLst/>
                <a:uLnTx/>
                <a:uFillTx/>
                <a:latin typeface="宋体" panose="02010600030101010101" pitchFamily="2" charset="-122"/>
                <a:ea typeface="宋体" pitchFamily="2" charset="-122"/>
                <a:cs typeface="+mn-cs"/>
              </a:rPr>
              <a:t>AUC</a:t>
            </a:r>
            <a:r>
              <a:rPr kumimoji="0" lang="zh-CN" altLang="en-US" sz="1400" b="0" i="0" u="none" strike="noStrike" kern="1200" cap="none" spc="0" normalizeH="0" baseline="0" noProof="0" dirty="0">
                <a:ln>
                  <a:noFill/>
                </a:ln>
                <a:solidFill>
                  <a:srgbClr val="000000"/>
                </a:solidFill>
                <a:effectLst/>
                <a:uLnTx/>
                <a:uFillTx/>
                <a:latin typeface="宋体" panose="02010600030101010101" pitchFamily="2" charset="-122"/>
                <a:ea typeface="宋体" pitchFamily="2" charset="-122"/>
                <a:cs typeface="+mn-cs"/>
              </a:rPr>
              <a:t>指标</a:t>
            </a:r>
            <a:endParaRPr lang="zh-CN" altLang="en-US" dirty="0"/>
          </a:p>
        </p:txBody>
      </p:sp>
      <p:graphicFrame>
        <p:nvGraphicFramePr>
          <p:cNvPr id="10" name="表格 9">
            <a:extLst>
              <a:ext uri="{FF2B5EF4-FFF2-40B4-BE49-F238E27FC236}">
                <a16:creationId xmlns:a16="http://schemas.microsoft.com/office/drawing/2014/main" id="{792F1D1E-BD0F-19CA-D883-ABA14CAE2891}"/>
              </a:ext>
            </a:extLst>
          </p:cNvPr>
          <p:cNvGraphicFramePr>
            <a:graphicFrameLocks noGrp="1"/>
          </p:cNvGraphicFramePr>
          <p:nvPr>
            <p:extLst>
              <p:ext uri="{D42A27DB-BD31-4B8C-83A1-F6EECF244321}">
                <p14:modId xmlns:p14="http://schemas.microsoft.com/office/powerpoint/2010/main" val="2881988705"/>
              </p:ext>
            </p:extLst>
          </p:nvPr>
        </p:nvGraphicFramePr>
        <p:xfrm>
          <a:off x="6347012" y="2394246"/>
          <a:ext cx="4857580" cy="2817741"/>
        </p:xfrm>
        <a:graphic>
          <a:graphicData uri="http://schemas.openxmlformats.org/drawingml/2006/table">
            <a:tbl>
              <a:tblPr/>
              <a:tblGrid>
                <a:gridCol w="1157401">
                  <a:extLst>
                    <a:ext uri="{9D8B030D-6E8A-4147-A177-3AD203B41FA5}">
                      <a16:colId xmlns:a16="http://schemas.microsoft.com/office/drawing/2014/main" val="396714496"/>
                    </a:ext>
                  </a:extLst>
                </a:gridCol>
                <a:gridCol w="785631">
                  <a:extLst>
                    <a:ext uri="{9D8B030D-6E8A-4147-A177-3AD203B41FA5}">
                      <a16:colId xmlns:a16="http://schemas.microsoft.com/office/drawing/2014/main" val="153503654"/>
                    </a:ext>
                  </a:extLst>
                </a:gridCol>
                <a:gridCol w="971516">
                  <a:extLst>
                    <a:ext uri="{9D8B030D-6E8A-4147-A177-3AD203B41FA5}">
                      <a16:colId xmlns:a16="http://schemas.microsoft.com/office/drawing/2014/main" val="990467676"/>
                    </a:ext>
                  </a:extLst>
                </a:gridCol>
                <a:gridCol w="971516">
                  <a:extLst>
                    <a:ext uri="{9D8B030D-6E8A-4147-A177-3AD203B41FA5}">
                      <a16:colId xmlns:a16="http://schemas.microsoft.com/office/drawing/2014/main" val="3136558662"/>
                    </a:ext>
                  </a:extLst>
                </a:gridCol>
                <a:gridCol w="971516">
                  <a:extLst>
                    <a:ext uri="{9D8B030D-6E8A-4147-A177-3AD203B41FA5}">
                      <a16:colId xmlns:a16="http://schemas.microsoft.com/office/drawing/2014/main" val="2549933891"/>
                    </a:ext>
                  </a:extLst>
                </a:gridCol>
              </a:tblGrid>
              <a:tr h="501354">
                <a:tc>
                  <a:txBody>
                    <a:bodyPr/>
                    <a:lstStyle/>
                    <a:p>
                      <a:pPr algn="ctr"/>
                      <a:br>
                        <a:rPr lang="en-US" sz="1400" b="1" dirty="0">
                          <a:solidFill>
                            <a:srgbClr val="000000"/>
                          </a:solidFill>
                          <a:effectLst/>
                        </a:rPr>
                      </a:br>
                      <a:endParaRPr lang="en-US" sz="1400" b="1" dirty="0">
                        <a:solidFill>
                          <a:srgbClr val="000000"/>
                        </a:solidFill>
                        <a:effectLst/>
                      </a:endParaRP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b="1" dirty="0">
                          <a:solidFill>
                            <a:srgbClr val="000000"/>
                          </a:solidFill>
                          <a:effectLst/>
                        </a:rPr>
                        <a:t>ACC</a:t>
                      </a:r>
                      <a:endParaRPr lang="en-US" sz="1400" b="1" dirty="0">
                        <a:solidFill>
                          <a:srgbClr val="000000"/>
                        </a:solidFill>
                        <a:effectLst/>
                      </a:endParaRP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b="1" dirty="0">
                          <a:solidFill>
                            <a:srgbClr val="000000"/>
                          </a:solidFill>
                          <a:effectLst/>
                        </a:rPr>
                        <a:t>AUC</a:t>
                      </a:r>
                      <a:endParaRPr lang="en-US" sz="1400" b="1" dirty="0">
                        <a:solidFill>
                          <a:srgbClr val="000000"/>
                        </a:solidFill>
                        <a:effectLst/>
                      </a:endParaRP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b="1" dirty="0">
                          <a:solidFill>
                            <a:srgbClr val="000000"/>
                          </a:solidFill>
                          <a:effectLst/>
                        </a:rPr>
                        <a:t>ERR</a:t>
                      </a:r>
                      <a:endParaRPr lang="en-US" sz="1400" b="1" dirty="0">
                        <a:solidFill>
                          <a:srgbClr val="000000"/>
                        </a:solidFill>
                        <a:effectLst/>
                      </a:endParaRP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b="1" dirty="0">
                          <a:solidFill>
                            <a:srgbClr val="000000"/>
                          </a:solidFill>
                          <a:effectLst/>
                        </a:rPr>
                        <a:t>AP</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57321507"/>
                  </a:ext>
                </a:extLst>
              </a:tr>
              <a:tr h="476253">
                <a:tc>
                  <a:txBody>
                    <a:bodyPr/>
                    <a:lstStyle/>
                    <a:p>
                      <a:pPr algn="ctr"/>
                      <a:r>
                        <a:rPr lang="en-US" sz="1400" dirty="0">
                          <a:effectLst/>
                        </a:rPr>
                        <a:t>Celeb-DF-v1</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0.597</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0.705</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0.354</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0.800</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99102132"/>
                  </a:ext>
                </a:extLst>
              </a:tr>
              <a:tr h="403412">
                <a:tc>
                  <a:txBody>
                    <a:bodyPr/>
                    <a:lstStyle/>
                    <a:p>
                      <a:pPr algn="ctr"/>
                      <a:r>
                        <a:rPr lang="en-US" sz="1400" dirty="0">
                          <a:effectLst/>
                        </a:rPr>
                        <a:t>Celeb-DF-v2</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0.587</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0.756</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0.310</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0.845</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8827234"/>
                  </a:ext>
                </a:extLst>
              </a:tr>
              <a:tr h="354979">
                <a:tc>
                  <a:txBody>
                    <a:bodyPr/>
                    <a:lstStyle/>
                    <a:p>
                      <a:pPr algn="ctr"/>
                      <a:r>
                        <a:rPr lang="en-US" sz="1400" dirty="0">
                          <a:effectLst/>
                        </a:rPr>
                        <a:t>DFDCP</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0.542</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0.721</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0.332</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0.826</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282123247"/>
                  </a:ext>
                </a:extLst>
              </a:tr>
              <a:tr h="354979">
                <a:tc>
                  <a:txBody>
                    <a:bodyPr/>
                    <a:lstStyle/>
                    <a:p>
                      <a:pPr algn="ctr"/>
                      <a:r>
                        <a:rPr lang="en-US" sz="1400" dirty="0">
                          <a:effectLst/>
                        </a:rPr>
                        <a:t>DFD</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0.583</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0.778</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0.302</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0.969</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79506823"/>
                  </a:ext>
                </a:extLst>
              </a:tr>
              <a:tr h="354979">
                <a:tc>
                  <a:txBody>
                    <a:bodyPr/>
                    <a:lstStyle/>
                    <a:p>
                      <a:pPr algn="ctr"/>
                      <a:r>
                        <a:rPr lang="en-US" sz="1400" dirty="0" err="1">
                          <a:effectLst/>
                        </a:rPr>
                        <a:t>F</a:t>
                      </a:r>
                      <a:r>
                        <a:rPr lang="en-US" altLang="zh-CN" sz="1400" dirty="0" err="1">
                          <a:effectLst/>
                        </a:rPr>
                        <a:t>sh</a:t>
                      </a:r>
                      <a:endParaRPr lang="en-US" sz="1400" dirty="0">
                        <a:effectLst/>
                      </a:endParaRP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0.534</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0.695</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0.357</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0.661</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209667"/>
                  </a:ext>
                </a:extLst>
              </a:tr>
              <a:tr h="354979">
                <a:tc>
                  <a:txBody>
                    <a:bodyPr/>
                    <a:lstStyle/>
                    <a:p>
                      <a:pPr algn="ctr"/>
                      <a:r>
                        <a:rPr lang="en-US" sz="1400" dirty="0">
                          <a:effectLst/>
                        </a:rPr>
                        <a:t>UADFV</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0.818</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0.920</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0.164</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sz="1400" dirty="0">
                          <a:effectLst/>
                        </a:rPr>
                        <a:t>0.925</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69259906"/>
                  </a:ext>
                </a:extLst>
              </a:tr>
            </a:tbl>
          </a:graphicData>
        </a:graphic>
      </p:graphicFrame>
      <p:graphicFrame>
        <p:nvGraphicFramePr>
          <p:cNvPr id="11" name="表格 10">
            <a:extLst>
              <a:ext uri="{FF2B5EF4-FFF2-40B4-BE49-F238E27FC236}">
                <a16:creationId xmlns:a16="http://schemas.microsoft.com/office/drawing/2014/main" id="{CD40EA68-F160-B0D8-FE3D-E14FDC4CA4A9}"/>
              </a:ext>
            </a:extLst>
          </p:cNvPr>
          <p:cNvGraphicFramePr>
            <a:graphicFrameLocks noGrp="1"/>
          </p:cNvGraphicFramePr>
          <p:nvPr>
            <p:extLst>
              <p:ext uri="{D42A27DB-BD31-4B8C-83A1-F6EECF244321}">
                <p14:modId xmlns:p14="http://schemas.microsoft.com/office/powerpoint/2010/main" val="481971897"/>
              </p:ext>
            </p:extLst>
          </p:nvPr>
        </p:nvGraphicFramePr>
        <p:xfrm>
          <a:off x="609600" y="5700609"/>
          <a:ext cx="10636661" cy="777240"/>
        </p:xfrm>
        <a:graphic>
          <a:graphicData uri="http://schemas.openxmlformats.org/drawingml/2006/table">
            <a:tbl>
              <a:tblPr firstRow="1" bandRow="1">
                <a:tableStyleId>{5C22544A-7EE6-4342-B048-85BDC9FD1C3A}</a:tableStyleId>
              </a:tblPr>
              <a:tblGrid>
                <a:gridCol w="1519523">
                  <a:extLst>
                    <a:ext uri="{9D8B030D-6E8A-4147-A177-3AD203B41FA5}">
                      <a16:colId xmlns:a16="http://schemas.microsoft.com/office/drawing/2014/main" val="1896998798"/>
                    </a:ext>
                  </a:extLst>
                </a:gridCol>
                <a:gridCol w="1519523">
                  <a:extLst>
                    <a:ext uri="{9D8B030D-6E8A-4147-A177-3AD203B41FA5}">
                      <a16:colId xmlns:a16="http://schemas.microsoft.com/office/drawing/2014/main" val="1614003345"/>
                    </a:ext>
                  </a:extLst>
                </a:gridCol>
                <a:gridCol w="1519523">
                  <a:extLst>
                    <a:ext uri="{9D8B030D-6E8A-4147-A177-3AD203B41FA5}">
                      <a16:colId xmlns:a16="http://schemas.microsoft.com/office/drawing/2014/main" val="3974709688"/>
                    </a:ext>
                  </a:extLst>
                </a:gridCol>
                <a:gridCol w="1519523">
                  <a:extLst>
                    <a:ext uri="{9D8B030D-6E8A-4147-A177-3AD203B41FA5}">
                      <a16:colId xmlns:a16="http://schemas.microsoft.com/office/drawing/2014/main" val="2224214547"/>
                    </a:ext>
                  </a:extLst>
                </a:gridCol>
                <a:gridCol w="1519523">
                  <a:extLst>
                    <a:ext uri="{9D8B030D-6E8A-4147-A177-3AD203B41FA5}">
                      <a16:colId xmlns:a16="http://schemas.microsoft.com/office/drawing/2014/main" val="894515911"/>
                    </a:ext>
                  </a:extLst>
                </a:gridCol>
                <a:gridCol w="1519523">
                  <a:extLst>
                    <a:ext uri="{9D8B030D-6E8A-4147-A177-3AD203B41FA5}">
                      <a16:colId xmlns:a16="http://schemas.microsoft.com/office/drawing/2014/main" val="2327659208"/>
                    </a:ext>
                  </a:extLst>
                </a:gridCol>
                <a:gridCol w="1519523">
                  <a:extLst>
                    <a:ext uri="{9D8B030D-6E8A-4147-A177-3AD203B41FA5}">
                      <a16:colId xmlns:a16="http://schemas.microsoft.com/office/drawing/2014/main" val="684032343"/>
                    </a:ext>
                  </a:extLst>
                </a:gridCol>
              </a:tblGrid>
              <a:tr h="370840">
                <a:tc>
                  <a:txBody>
                    <a:bodyPr/>
                    <a:lstStyle/>
                    <a:p>
                      <a:r>
                        <a:rPr lang="zh-CN" altLang="en-US" dirty="0"/>
                        <a:t>数据集</a:t>
                      </a:r>
                    </a:p>
                  </a:txBody>
                  <a:tcPr/>
                </a:tc>
                <a:tc>
                  <a:txBody>
                    <a:bodyPr/>
                    <a:lstStyle/>
                    <a:p>
                      <a:r>
                        <a:rPr lang="en-US" altLang="zh-CN" sz="2000" dirty="0">
                          <a:effectLst/>
                        </a:rPr>
                        <a:t>Celeb-DF-v1</a:t>
                      </a:r>
                      <a:endParaRPr lang="zh-CN" altLang="en-US" dirty="0"/>
                    </a:p>
                  </a:txBody>
                  <a:tcPr/>
                </a:tc>
                <a:tc>
                  <a:txBody>
                    <a:bodyPr/>
                    <a:lstStyle/>
                    <a:p>
                      <a:r>
                        <a:rPr lang="en-US" altLang="zh-CN" sz="2000" dirty="0">
                          <a:effectLst/>
                        </a:rPr>
                        <a:t>Celeb-DF-v2</a:t>
                      </a:r>
                      <a:endParaRPr lang="zh-CN" altLang="en-US" dirty="0"/>
                    </a:p>
                  </a:txBody>
                  <a:tcPr/>
                </a:tc>
                <a:tc>
                  <a:txBody>
                    <a:bodyPr/>
                    <a:lstStyle/>
                    <a:p>
                      <a:r>
                        <a:rPr lang="en-US" altLang="zh-CN" sz="2000" dirty="0">
                          <a:effectLst/>
                        </a:rPr>
                        <a:t>DFDCP</a:t>
                      </a:r>
                      <a:endParaRPr lang="zh-CN" altLang="en-US" dirty="0"/>
                    </a:p>
                  </a:txBody>
                  <a:tcPr/>
                </a:tc>
                <a:tc>
                  <a:txBody>
                    <a:bodyPr/>
                    <a:lstStyle/>
                    <a:p>
                      <a:r>
                        <a:rPr lang="en-US" altLang="zh-CN" sz="2000" dirty="0">
                          <a:effectLst/>
                        </a:rPr>
                        <a:t>DFD</a:t>
                      </a:r>
                      <a:endParaRPr lang="zh-CN" altLang="en-US" dirty="0"/>
                    </a:p>
                  </a:txBody>
                  <a:tcPr/>
                </a:tc>
                <a:tc>
                  <a:txBody>
                    <a:bodyPr/>
                    <a:lstStyle/>
                    <a:p>
                      <a:r>
                        <a:rPr lang="en-US" altLang="zh-CN" sz="2000" dirty="0" err="1">
                          <a:effectLst/>
                        </a:rPr>
                        <a:t>Fsh</a:t>
                      </a:r>
                      <a:endParaRPr lang="zh-CN" altLang="en-US" dirty="0"/>
                    </a:p>
                  </a:txBody>
                  <a:tcPr/>
                </a:tc>
                <a:tc>
                  <a:txBody>
                    <a:bodyPr/>
                    <a:lstStyle/>
                    <a:p>
                      <a:r>
                        <a:rPr lang="en-US" altLang="zh-CN" sz="2000" dirty="0">
                          <a:effectLst/>
                        </a:rPr>
                        <a:t>UADFV</a:t>
                      </a:r>
                      <a:endParaRPr lang="zh-CN" altLang="en-US" dirty="0"/>
                    </a:p>
                  </a:txBody>
                  <a:tcPr/>
                </a:tc>
                <a:extLst>
                  <a:ext uri="{0D108BD9-81ED-4DB2-BD59-A6C34878D82A}">
                    <a16:rowId xmlns:a16="http://schemas.microsoft.com/office/drawing/2014/main" val="1224151188"/>
                  </a:ext>
                </a:extLst>
              </a:tr>
              <a:tr h="370840">
                <a:tc>
                  <a:txBody>
                    <a:bodyPr/>
                    <a:lstStyle/>
                    <a:p>
                      <a:r>
                        <a:rPr lang="zh-CN" altLang="en-US" dirty="0"/>
                        <a:t>视频级</a:t>
                      </a:r>
                      <a:r>
                        <a:rPr lang="en-US" altLang="zh-CN" dirty="0"/>
                        <a:t>AUC</a:t>
                      </a:r>
                      <a:endParaRPr lang="zh-CN" altLang="en-US" dirty="0"/>
                    </a:p>
                  </a:txBody>
                  <a:tcPr/>
                </a:tc>
                <a:tc>
                  <a:txBody>
                    <a:bodyPr/>
                    <a:lstStyle/>
                    <a:p>
                      <a:r>
                        <a:rPr lang="en-US" altLang="zh-CN" dirty="0"/>
                        <a:t>0.756</a:t>
                      </a:r>
                      <a:endParaRPr lang="zh-CN" altLang="en-US" dirty="0"/>
                    </a:p>
                  </a:txBody>
                  <a:tcPr/>
                </a:tc>
                <a:tc>
                  <a:txBody>
                    <a:bodyPr/>
                    <a:lstStyle/>
                    <a:p>
                      <a:r>
                        <a:rPr lang="en-US" altLang="zh-CN" dirty="0"/>
                        <a:t>0.818</a:t>
                      </a:r>
                      <a:endParaRPr lang="zh-CN" altLang="en-US" dirty="0"/>
                    </a:p>
                  </a:txBody>
                  <a:tcPr/>
                </a:tc>
                <a:tc>
                  <a:txBody>
                    <a:bodyPr/>
                    <a:lstStyle/>
                    <a:p>
                      <a:r>
                        <a:rPr lang="en-US" altLang="zh-CN" dirty="0"/>
                        <a:t>0.781</a:t>
                      </a:r>
                      <a:endParaRPr lang="zh-CN" altLang="en-US" dirty="0"/>
                    </a:p>
                  </a:txBody>
                  <a:tcPr/>
                </a:tc>
                <a:tc>
                  <a:txBody>
                    <a:bodyPr/>
                    <a:lstStyle/>
                    <a:p>
                      <a:r>
                        <a:rPr lang="en-US" altLang="zh-CN" dirty="0"/>
                        <a:t>0.830</a:t>
                      </a:r>
                      <a:endParaRPr lang="zh-CN" altLang="en-US" dirty="0"/>
                    </a:p>
                  </a:txBody>
                  <a:tcPr/>
                </a:tc>
                <a:tc>
                  <a:txBody>
                    <a:bodyPr/>
                    <a:lstStyle/>
                    <a:p>
                      <a:r>
                        <a:rPr lang="en-US" altLang="zh-CN" dirty="0"/>
                        <a:t>0.720</a:t>
                      </a:r>
                      <a:endParaRPr lang="zh-CN" altLang="en-US" dirty="0"/>
                    </a:p>
                  </a:txBody>
                  <a:tcPr/>
                </a:tc>
                <a:tc>
                  <a:txBody>
                    <a:bodyPr/>
                    <a:lstStyle/>
                    <a:p>
                      <a:r>
                        <a:rPr lang="en-US" altLang="zh-CN" dirty="0"/>
                        <a:t>0.984</a:t>
                      </a:r>
                      <a:endParaRPr lang="zh-CN" altLang="en-US" dirty="0"/>
                    </a:p>
                  </a:txBody>
                  <a:tcPr/>
                </a:tc>
                <a:extLst>
                  <a:ext uri="{0D108BD9-81ED-4DB2-BD59-A6C34878D82A}">
                    <a16:rowId xmlns:a16="http://schemas.microsoft.com/office/drawing/2014/main" val="1162769683"/>
                  </a:ext>
                </a:extLst>
              </a:tr>
            </a:tbl>
          </a:graphicData>
        </a:graphic>
      </p:graphicFrame>
    </p:spTree>
    <p:extLst>
      <p:ext uri="{BB962C8B-B14F-4D97-AF65-F5344CB8AC3E}">
        <p14:creationId xmlns:p14="http://schemas.microsoft.com/office/powerpoint/2010/main" val="16031258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extLst>
              <a:ext uri="{FF2B5EF4-FFF2-40B4-BE49-F238E27FC236}">
                <a16:creationId xmlns:a16="http://schemas.microsoft.com/office/drawing/2014/main" id="{AAF2E322-37D6-4379-97DA-26EF1CF533B7}"/>
              </a:ext>
            </a:extLst>
          </p:cNvPr>
          <p:cNvSpPr/>
          <p:nvPr/>
        </p:nvSpPr>
        <p:spPr>
          <a:xfrm>
            <a:off x="936000" y="-68580"/>
            <a:ext cx="2441694" cy="769441"/>
          </a:xfrm>
          <a:prstGeom prst="rect">
            <a:avLst/>
          </a:prstGeom>
        </p:spPr>
        <p:txBody>
          <a:bodyPr wrap="none">
            <a:spAutoFit/>
          </a:bodyPr>
          <a:lstStyle/>
          <a:p>
            <a:pPr lvl="0" fontAlgn="auto">
              <a:spcBef>
                <a:spcPts val="0"/>
              </a:spcBef>
              <a:spcAft>
                <a:spcPts val="0"/>
              </a:spcAft>
              <a:tabLst>
                <a:tab pos="2778125" algn="l"/>
              </a:tabLst>
              <a:defRPr/>
            </a:pPr>
            <a:r>
              <a:rPr lang="zh-CN" altLang="en-US" sz="4400" b="1" kern="0" dirty="0">
                <a:solidFill>
                  <a:srgbClr val="ED7D31"/>
                </a:solidFill>
                <a:latin typeface="Arial"/>
                <a:ea typeface="微软雅黑"/>
              </a:rPr>
              <a:t>汇报目录</a:t>
            </a:r>
          </a:p>
        </p:txBody>
      </p:sp>
      <p:grpSp>
        <p:nvGrpSpPr>
          <p:cNvPr id="2" name="组合 1">
            <a:extLst>
              <a:ext uri="{FF2B5EF4-FFF2-40B4-BE49-F238E27FC236}">
                <a16:creationId xmlns:a16="http://schemas.microsoft.com/office/drawing/2014/main" id="{B3DDA864-D0F8-489C-B499-739C50626514}"/>
              </a:ext>
            </a:extLst>
          </p:cNvPr>
          <p:cNvGrpSpPr/>
          <p:nvPr/>
        </p:nvGrpSpPr>
        <p:grpSpPr>
          <a:xfrm>
            <a:off x="899153" y="1057996"/>
            <a:ext cx="865385" cy="865385"/>
            <a:chOff x="2032562" y="1421394"/>
            <a:chExt cx="865385" cy="865385"/>
          </a:xfrm>
        </p:grpSpPr>
        <p:sp>
          <p:nvSpPr>
            <p:cNvPr id="54" name="菱形 53">
              <a:extLst>
                <a:ext uri="{FF2B5EF4-FFF2-40B4-BE49-F238E27FC236}">
                  <a16:creationId xmlns:a16="http://schemas.microsoft.com/office/drawing/2014/main" id="{32B08147-8F54-4879-B626-A3D757452FC9}"/>
                </a:ext>
              </a:extLst>
            </p:cNvPr>
            <p:cNvSpPr/>
            <p:nvPr/>
          </p:nvSpPr>
          <p:spPr>
            <a:xfrm>
              <a:off x="2032562" y="1421394"/>
              <a:ext cx="865385" cy="865385"/>
            </a:xfrm>
            <a:prstGeom prst="diamond">
              <a:avLst/>
            </a:prstGeom>
            <a:gradFill flip="none" rotWithShape="1">
              <a:gsLst>
                <a:gs pos="0">
                  <a:srgbClr val="298CC5">
                    <a:lumMod val="72000"/>
                  </a:srgbClr>
                </a:gs>
                <a:gs pos="100000">
                  <a:srgbClr val="298CC5"/>
                </a:gs>
              </a:gsLst>
              <a:lin ang="8100000" scaled="1"/>
              <a:tileRect/>
            </a:gradFill>
            <a:ln w="95250" cap="flat" cmpd="sng" algn="ctr">
              <a:gradFill flip="none" rotWithShape="1">
                <a:gsLst>
                  <a:gs pos="0">
                    <a:srgbClr val="298CC5"/>
                  </a:gs>
                  <a:gs pos="100000">
                    <a:srgbClr val="298CC5">
                      <a:lumMod val="75000"/>
                    </a:srgbClr>
                  </a:gs>
                </a:gsLst>
                <a:lin ang="8100000" scaled="1"/>
                <a:tileRect/>
              </a:gradFill>
              <a:prstDash val="solid"/>
              <a:miter lim="800000"/>
            </a:ln>
            <a:effectLst>
              <a:outerShdw blurRad="381000" dist="38100" dir="81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55" name="文本框 54">
              <a:extLst>
                <a:ext uri="{FF2B5EF4-FFF2-40B4-BE49-F238E27FC236}">
                  <a16:creationId xmlns:a16="http://schemas.microsoft.com/office/drawing/2014/main" id="{09B07E90-4C57-465E-B093-6E13799D579E}"/>
                </a:ext>
              </a:extLst>
            </p:cNvPr>
            <p:cNvSpPr txBox="1"/>
            <p:nvPr/>
          </p:nvSpPr>
          <p:spPr>
            <a:xfrm>
              <a:off x="2158172" y="1586273"/>
              <a:ext cx="647935" cy="492443"/>
            </a:xfrm>
            <a:prstGeom prst="rect">
              <a:avLst/>
            </a:prstGeom>
            <a:noFill/>
            <a:ln>
              <a:noFill/>
            </a:ln>
            <a:effectLst/>
          </p:spPr>
          <p:txBody>
            <a:bodyPr wrap="square" rtlCol="0">
              <a:spAutoFit/>
              <a:scene3d>
                <a:camera prst="orthographicFron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rPr>
                <a:t>01</a:t>
              </a:r>
              <a:endParaRPr kumimoji="0" lang="zh-CN" altLang="en-US"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endParaRPr>
            </a:p>
          </p:txBody>
        </p:sp>
      </p:grpSp>
      <p:sp>
        <p:nvSpPr>
          <p:cNvPr id="63" name="文本框 7">
            <a:extLst>
              <a:ext uri="{FF2B5EF4-FFF2-40B4-BE49-F238E27FC236}">
                <a16:creationId xmlns:a16="http://schemas.microsoft.com/office/drawing/2014/main" id="{C70457A0-5511-4EE8-B8CD-A46A526F3E1C}"/>
              </a:ext>
            </a:extLst>
          </p:cNvPr>
          <p:cNvSpPr txBox="1"/>
          <p:nvPr/>
        </p:nvSpPr>
        <p:spPr>
          <a:xfrm>
            <a:off x="2141609" y="1146675"/>
            <a:ext cx="605069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fontAlgn="auto">
              <a:spcBef>
                <a:spcPts val="0"/>
              </a:spcBef>
              <a:spcAft>
                <a:spcPts val="0"/>
              </a:spcAft>
              <a:tabLst>
                <a:tab pos="2778125" algn="l"/>
              </a:tabLst>
              <a:defRPr/>
            </a:pPr>
            <a:r>
              <a:rPr lang="zh-CN" altLang="en-US" sz="4000" b="1" kern="0" dirty="0">
                <a:gradFill flip="none" rotWithShape="1">
                  <a:gsLst>
                    <a:gs pos="0">
                      <a:srgbClr val="298CC5">
                        <a:lumMod val="75000"/>
                      </a:srgbClr>
                    </a:gs>
                    <a:gs pos="100000">
                      <a:srgbClr val="298CC5"/>
                    </a:gs>
                  </a:gsLst>
                  <a:lin ang="5400000" scaled="1"/>
                  <a:tileRect/>
                </a:gradFill>
                <a:latin typeface="Arial"/>
                <a:ea typeface="微软雅黑"/>
              </a:rPr>
              <a:t>研究背景与研究价值</a:t>
            </a:r>
          </a:p>
        </p:txBody>
      </p:sp>
      <p:sp>
        <p:nvSpPr>
          <p:cNvPr id="66" name="文本框 7">
            <a:extLst>
              <a:ext uri="{FF2B5EF4-FFF2-40B4-BE49-F238E27FC236}">
                <a16:creationId xmlns:a16="http://schemas.microsoft.com/office/drawing/2014/main" id="{FA1AC47D-EAF2-4CB2-A172-BEA5F6BB3515}"/>
              </a:ext>
            </a:extLst>
          </p:cNvPr>
          <p:cNvSpPr txBox="1"/>
          <p:nvPr/>
        </p:nvSpPr>
        <p:spPr>
          <a:xfrm>
            <a:off x="2141609" y="2265541"/>
            <a:ext cx="5259043"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fontAlgn="auto">
              <a:spcBef>
                <a:spcPts val="0"/>
              </a:spcBef>
              <a:spcAft>
                <a:spcPts val="0"/>
              </a:spcAft>
              <a:tabLst>
                <a:tab pos="2778125" algn="l"/>
              </a:tabLst>
              <a:defRPr/>
            </a:pPr>
            <a:r>
              <a:rPr lang="zh-CN" altLang="en-US" sz="4000" b="1" kern="0" dirty="0">
                <a:gradFill flip="none" rotWithShape="1">
                  <a:gsLst>
                    <a:gs pos="0">
                      <a:srgbClr val="298CC5">
                        <a:lumMod val="75000"/>
                      </a:srgbClr>
                    </a:gs>
                    <a:gs pos="100000">
                      <a:srgbClr val="298CC5"/>
                    </a:gs>
                  </a:gsLst>
                  <a:lin ang="5400000" scaled="1"/>
                  <a:tileRect/>
                </a:gradFill>
                <a:latin typeface="Arial"/>
                <a:ea typeface="微软雅黑"/>
              </a:rPr>
              <a:t>国内外研究成果调研</a:t>
            </a:r>
          </a:p>
        </p:txBody>
      </p:sp>
      <p:grpSp>
        <p:nvGrpSpPr>
          <p:cNvPr id="4" name="组合 3">
            <a:extLst>
              <a:ext uri="{FF2B5EF4-FFF2-40B4-BE49-F238E27FC236}">
                <a16:creationId xmlns:a16="http://schemas.microsoft.com/office/drawing/2014/main" id="{5A635842-9E0F-4D22-95D9-B816AD3021E0}"/>
              </a:ext>
            </a:extLst>
          </p:cNvPr>
          <p:cNvGrpSpPr/>
          <p:nvPr/>
        </p:nvGrpSpPr>
        <p:grpSpPr>
          <a:xfrm>
            <a:off x="899153" y="3264503"/>
            <a:ext cx="865385" cy="865385"/>
            <a:chOff x="2032562" y="3805648"/>
            <a:chExt cx="865385" cy="865385"/>
          </a:xfrm>
        </p:grpSpPr>
        <p:sp>
          <p:nvSpPr>
            <p:cNvPr id="67" name="菱形 66">
              <a:extLst>
                <a:ext uri="{FF2B5EF4-FFF2-40B4-BE49-F238E27FC236}">
                  <a16:creationId xmlns:a16="http://schemas.microsoft.com/office/drawing/2014/main" id="{075FCC0C-B6D5-407F-AD66-1FB770990546}"/>
                </a:ext>
              </a:extLst>
            </p:cNvPr>
            <p:cNvSpPr/>
            <p:nvPr/>
          </p:nvSpPr>
          <p:spPr>
            <a:xfrm>
              <a:off x="2032562" y="3805648"/>
              <a:ext cx="865385" cy="865385"/>
            </a:xfrm>
            <a:prstGeom prst="diamond">
              <a:avLst/>
            </a:prstGeom>
            <a:gradFill flip="none" rotWithShape="1">
              <a:gsLst>
                <a:gs pos="0">
                  <a:srgbClr val="298CC5">
                    <a:lumMod val="72000"/>
                  </a:srgbClr>
                </a:gs>
                <a:gs pos="100000">
                  <a:srgbClr val="298CC5"/>
                </a:gs>
              </a:gsLst>
              <a:lin ang="8100000" scaled="1"/>
              <a:tileRect/>
            </a:gradFill>
            <a:ln w="95250" cap="flat" cmpd="sng" algn="ctr">
              <a:gradFill flip="none" rotWithShape="1">
                <a:gsLst>
                  <a:gs pos="0">
                    <a:srgbClr val="298CC5"/>
                  </a:gs>
                  <a:gs pos="100000">
                    <a:srgbClr val="298CC5">
                      <a:lumMod val="75000"/>
                    </a:srgbClr>
                  </a:gs>
                </a:gsLst>
                <a:lin ang="8100000" scaled="1"/>
                <a:tileRect/>
              </a:gradFill>
              <a:prstDash val="solid"/>
              <a:miter lim="800000"/>
            </a:ln>
            <a:effectLst>
              <a:outerShdw blurRad="381000" dist="38100" dir="8100000" algn="ctr" rotWithShape="0">
                <a:srgbClr val="000000">
                  <a:alpha val="20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68" name="文本框 67">
              <a:extLst>
                <a:ext uri="{FF2B5EF4-FFF2-40B4-BE49-F238E27FC236}">
                  <a16:creationId xmlns:a16="http://schemas.microsoft.com/office/drawing/2014/main" id="{B2238045-DD69-48DE-BDEC-D66CE8EDF207}"/>
                </a:ext>
              </a:extLst>
            </p:cNvPr>
            <p:cNvSpPr txBox="1"/>
            <p:nvPr/>
          </p:nvSpPr>
          <p:spPr>
            <a:xfrm>
              <a:off x="2139910" y="3992118"/>
              <a:ext cx="647935" cy="492443"/>
            </a:xfrm>
            <a:prstGeom prst="rect">
              <a:avLst/>
            </a:prstGeom>
            <a:noFill/>
            <a:ln>
              <a:noFill/>
            </a:ln>
            <a:effectLst/>
          </p:spPr>
          <p:txBody>
            <a:bodyPr wrap="square" rtlCol="0">
              <a:spAutoFit/>
              <a:scene3d>
                <a:camera prst="orthographicFron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rPr>
                <a:t>03</a:t>
              </a:r>
              <a:endParaRPr kumimoji="0" lang="zh-CN" altLang="en-US"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endParaRPr>
            </a:p>
          </p:txBody>
        </p:sp>
      </p:grpSp>
      <p:sp>
        <p:nvSpPr>
          <p:cNvPr id="69" name="文本框 7">
            <a:extLst>
              <a:ext uri="{FF2B5EF4-FFF2-40B4-BE49-F238E27FC236}">
                <a16:creationId xmlns:a16="http://schemas.microsoft.com/office/drawing/2014/main" id="{B4CCFDA8-B083-47FA-A34B-F9F6459481C1}"/>
              </a:ext>
            </a:extLst>
          </p:cNvPr>
          <p:cNvSpPr txBox="1"/>
          <p:nvPr/>
        </p:nvSpPr>
        <p:spPr>
          <a:xfrm>
            <a:off x="2141608" y="3373436"/>
            <a:ext cx="5836531"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4000" b="1" kern="0" dirty="0">
                <a:gradFill flip="none" rotWithShape="1">
                  <a:gsLst>
                    <a:gs pos="0">
                      <a:srgbClr val="298CC5">
                        <a:lumMod val="75000"/>
                      </a:srgbClr>
                    </a:gs>
                    <a:gs pos="100000">
                      <a:srgbClr val="298CC5"/>
                    </a:gs>
                  </a:gsLst>
                  <a:lin ang="5400000" scaled="1"/>
                  <a:tileRect/>
                </a:gradFill>
                <a:latin typeface="Arial"/>
                <a:ea typeface="微软雅黑"/>
              </a:rPr>
              <a:t>代表性工作复现进展</a:t>
            </a:r>
          </a:p>
        </p:txBody>
      </p:sp>
      <p:grpSp>
        <p:nvGrpSpPr>
          <p:cNvPr id="5" name="组合 4">
            <a:extLst>
              <a:ext uri="{FF2B5EF4-FFF2-40B4-BE49-F238E27FC236}">
                <a16:creationId xmlns:a16="http://schemas.microsoft.com/office/drawing/2014/main" id="{F876B32D-4CCB-42BB-A972-4425E08AEAC4}"/>
              </a:ext>
            </a:extLst>
          </p:cNvPr>
          <p:cNvGrpSpPr/>
          <p:nvPr/>
        </p:nvGrpSpPr>
        <p:grpSpPr>
          <a:xfrm>
            <a:off x="899153" y="4418427"/>
            <a:ext cx="865385" cy="865385"/>
            <a:chOff x="2014300" y="5050182"/>
            <a:chExt cx="865385" cy="865385"/>
          </a:xfrm>
        </p:grpSpPr>
        <p:sp>
          <p:nvSpPr>
            <p:cNvPr id="71" name="菱形 70">
              <a:extLst>
                <a:ext uri="{FF2B5EF4-FFF2-40B4-BE49-F238E27FC236}">
                  <a16:creationId xmlns:a16="http://schemas.microsoft.com/office/drawing/2014/main" id="{C42A3E71-020F-456E-8A92-58C9F3919644}"/>
                </a:ext>
              </a:extLst>
            </p:cNvPr>
            <p:cNvSpPr/>
            <p:nvPr/>
          </p:nvSpPr>
          <p:spPr>
            <a:xfrm>
              <a:off x="2014300" y="5050182"/>
              <a:ext cx="865385" cy="865385"/>
            </a:xfrm>
            <a:prstGeom prst="diamond">
              <a:avLst/>
            </a:prstGeom>
            <a:gradFill flip="none" rotWithShape="1">
              <a:gsLst>
                <a:gs pos="0">
                  <a:srgbClr val="298CC5">
                    <a:lumMod val="72000"/>
                  </a:srgbClr>
                </a:gs>
                <a:gs pos="100000">
                  <a:srgbClr val="298CC5"/>
                </a:gs>
              </a:gsLst>
              <a:lin ang="8100000" scaled="1"/>
              <a:tileRect/>
            </a:gradFill>
            <a:ln w="95250" cap="flat" cmpd="sng" algn="ctr">
              <a:gradFill flip="none" rotWithShape="1">
                <a:gsLst>
                  <a:gs pos="0">
                    <a:srgbClr val="298CC5"/>
                  </a:gs>
                  <a:gs pos="100000">
                    <a:srgbClr val="298CC5">
                      <a:lumMod val="75000"/>
                    </a:srgbClr>
                  </a:gs>
                </a:gsLst>
                <a:lin ang="8100000" scaled="1"/>
                <a:tileRect/>
              </a:gradFill>
              <a:prstDash val="solid"/>
              <a:miter lim="800000"/>
            </a:ln>
            <a:effectLst>
              <a:outerShdw blurRad="381000" dist="38100" dir="8100000" algn="ctr" rotWithShape="0">
                <a:srgbClr val="000000">
                  <a:alpha val="20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72" name="文本框 71">
              <a:extLst>
                <a:ext uri="{FF2B5EF4-FFF2-40B4-BE49-F238E27FC236}">
                  <a16:creationId xmlns:a16="http://schemas.microsoft.com/office/drawing/2014/main" id="{87CAA2EC-A3FC-4ABB-82FD-0407CB0FF391}"/>
                </a:ext>
              </a:extLst>
            </p:cNvPr>
            <p:cNvSpPr txBox="1"/>
            <p:nvPr/>
          </p:nvSpPr>
          <p:spPr>
            <a:xfrm>
              <a:off x="2123024" y="5236652"/>
              <a:ext cx="647935" cy="492443"/>
            </a:xfrm>
            <a:prstGeom prst="rect">
              <a:avLst/>
            </a:prstGeom>
            <a:noFill/>
            <a:ln>
              <a:noFill/>
            </a:ln>
            <a:effectLst/>
          </p:spPr>
          <p:txBody>
            <a:bodyPr wrap="square" rtlCol="0">
              <a:spAutoFit/>
              <a:scene3d>
                <a:camera prst="orthographicFron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rPr>
                <a:t>04</a:t>
              </a:r>
              <a:endParaRPr kumimoji="0" lang="zh-CN" altLang="en-US"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endParaRPr>
            </a:p>
          </p:txBody>
        </p:sp>
      </p:grpSp>
      <p:sp>
        <p:nvSpPr>
          <p:cNvPr id="73" name="文本框 7">
            <a:extLst>
              <a:ext uri="{FF2B5EF4-FFF2-40B4-BE49-F238E27FC236}">
                <a16:creationId xmlns:a16="http://schemas.microsoft.com/office/drawing/2014/main" id="{EEA82ED8-F814-4EF9-86FE-6A58500D3713}"/>
              </a:ext>
            </a:extLst>
          </p:cNvPr>
          <p:cNvSpPr txBox="1"/>
          <p:nvPr/>
        </p:nvSpPr>
        <p:spPr>
          <a:xfrm>
            <a:off x="2159871" y="4544085"/>
            <a:ext cx="592031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fontAlgn="auto">
              <a:spcBef>
                <a:spcPts val="0"/>
              </a:spcBef>
              <a:spcAft>
                <a:spcPts val="0"/>
              </a:spcAft>
              <a:tabLst>
                <a:tab pos="2778125" algn="l"/>
              </a:tabLst>
              <a:defRPr/>
            </a:pPr>
            <a:r>
              <a:rPr lang="zh-CN" altLang="en-US" sz="4000" b="1" kern="0" dirty="0">
                <a:gradFill flip="none" rotWithShape="1">
                  <a:gsLst>
                    <a:gs pos="0">
                      <a:srgbClr val="298CC5">
                        <a:lumMod val="75000"/>
                      </a:srgbClr>
                    </a:gs>
                    <a:gs pos="100000">
                      <a:srgbClr val="298CC5"/>
                    </a:gs>
                  </a:gsLst>
                  <a:lin ang="5400000" scaled="1"/>
                  <a:tileRect/>
                </a:gradFill>
                <a:latin typeface="Arial"/>
                <a:ea typeface="微软雅黑"/>
              </a:rPr>
              <a:t>创新目标和初步思路</a:t>
            </a:r>
          </a:p>
        </p:txBody>
      </p:sp>
      <p:grpSp>
        <p:nvGrpSpPr>
          <p:cNvPr id="3" name="组合 2">
            <a:extLst>
              <a:ext uri="{FF2B5EF4-FFF2-40B4-BE49-F238E27FC236}">
                <a16:creationId xmlns:a16="http://schemas.microsoft.com/office/drawing/2014/main" id="{72B0DD89-487F-4CBF-8FBE-AD0C90581065}"/>
              </a:ext>
            </a:extLst>
          </p:cNvPr>
          <p:cNvGrpSpPr/>
          <p:nvPr/>
        </p:nvGrpSpPr>
        <p:grpSpPr>
          <a:xfrm>
            <a:off x="899153" y="2157352"/>
            <a:ext cx="865385" cy="865385"/>
            <a:chOff x="2032562" y="2613521"/>
            <a:chExt cx="865385" cy="865385"/>
          </a:xfrm>
        </p:grpSpPr>
        <p:sp>
          <p:nvSpPr>
            <p:cNvPr id="74" name="菱形 73">
              <a:extLst>
                <a:ext uri="{FF2B5EF4-FFF2-40B4-BE49-F238E27FC236}">
                  <a16:creationId xmlns:a16="http://schemas.microsoft.com/office/drawing/2014/main" id="{29635014-79F6-46BB-9A30-2972D6F7DCDC}"/>
                </a:ext>
              </a:extLst>
            </p:cNvPr>
            <p:cNvSpPr/>
            <p:nvPr/>
          </p:nvSpPr>
          <p:spPr>
            <a:xfrm>
              <a:off x="2032562" y="2613521"/>
              <a:ext cx="865385" cy="865385"/>
            </a:xfrm>
            <a:prstGeom prst="diamond">
              <a:avLst/>
            </a:prstGeom>
            <a:gradFill flip="none" rotWithShape="1">
              <a:gsLst>
                <a:gs pos="0">
                  <a:srgbClr val="298CC5">
                    <a:lumMod val="72000"/>
                  </a:srgbClr>
                </a:gs>
                <a:gs pos="100000">
                  <a:srgbClr val="298CC5"/>
                </a:gs>
              </a:gsLst>
              <a:lin ang="8100000" scaled="1"/>
              <a:tileRect/>
            </a:gradFill>
            <a:ln w="95250" cap="flat" cmpd="sng" algn="ctr">
              <a:gradFill flip="none" rotWithShape="1">
                <a:gsLst>
                  <a:gs pos="0">
                    <a:srgbClr val="298CC5"/>
                  </a:gs>
                  <a:gs pos="100000">
                    <a:srgbClr val="298CC5">
                      <a:lumMod val="75000"/>
                    </a:srgbClr>
                  </a:gs>
                </a:gsLst>
                <a:lin ang="8100000" scaled="1"/>
                <a:tileRect/>
              </a:gradFill>
              <a:prstDash val="solid"/>
              <a:miter lim="800000"/>
            </a:ln>
            <a:effectLst>
              <a:outerShdw blurRad="381000" dist="38100" dir="81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65" name="文本框 64">
              <a:extLst>
                <a:ext uri="{FF2B5EF4-FFF2-40B4-BE49-F238E27FC236}">
                  <a16:creationId xmlns:a16="http://schemas.microsoft.com/office/drawing/2014/main" id="{7CEC04BE-426D-4634-90F8-F7E7BD225004}"/>
                </a:ext>
              </a:extLst>
            </p:cNvPr>
            <p:cNvSpPr txBox="1"/>
            <p:nvPr/>
          </p:nvSpPr>
          <p:spPr>
            <a:xfrm>
              <a:off x="2141286" y="2799991"/>
              <a:ext cx="647935" cy="492443"/>
            </a:xfrm>
            <a:prstGeom prst="rect">
              <a:avLst/>
            </a:prstGeom>
            <a:noFill/>
            <a:ln>
              <a:noFill/>
            </a:ln>
            <a:effectLst/>
          </p:spPr>
          <p:txBody>
            <a:bodyPr wrap="square" rtlCol="0">
              <a:spAutoFit/>
              <a:scene3d>
                <a:camera prst="orthographicFron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rPr>
                <a:t>02</a:t>
              </a:r>
              <a:endParaRPr kumimoji="0" lang="zh-CN" altLang="en-US"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endParaRPr>
            </a:p>
          </p:txBody>
        </p:sp>
      </p:grpSp>
      <p:cxnSp>
        <p:nvCxnSpPr>
          <p:cNvPr id="15" name="直接连接符 14">
            <a:extLst>
              <a:ext uri="{FF2B5EF4-FFF2-40B4-BE49-F238E27FC236}">
                <a16:creationId xmlns:a16="http://schemas.microsoft.com/office/drawing/2014/main" id="{EE27597D-539D-46CD-8E38-28936A75C5EB}"/>
              </a:ext>
            </a:extLst>
          </p:cNvPr>
          <p:cNvCxnSpPr>
            <a:cxnSpLocks/>
          </p:cNvCxnSpPr>
          <p:nvPr/>
        </p:nvCxnSpPr>
        <p:spPr bwMode="auto">
          <a:xfrm>
            <a:off x="1028700" y="638482"/>
            <a:ext cx="11163300" cy="0"/>
          </a:xfrm>
          <a:prstGeom prst="lin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0FD185E4-9F84-446F-8B7D-619DD57CCA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917" y="-360000"/>
            <a:ext cx="1361034" cy="1361034"/>
          </a:xfrm>
          <a:prstGeom prst="rect">
            <a:avLst/>
          </a:prstGeom>
        </p:spPr>
      </p:pic>
      <p:grpSp>
        <p:nvGrpSpPr>
          <p:cNvPr id="32" name="组合 31">
            <a:extLst>
              <a:ext uri="{FF2B5EF4-FFF2-40B4-BE49-F238E27FC236}">
                <a16:creationId xmlns:a16="http://schemas.microsoft.com/office/drawing/2014/main" id="{7838F8A7-68A0-4A6A-B3CD-6A620A870EFB}"/>
              </a:ext>
            </a:extLst>
          </p:cNvPr>
          <p:cNvGrpSpPr/>
          <p:nvPr/>
        </p:nvGrpSpPr>
        <p:grpSpPr>
          <a:xfrm>
            <a:off x="899153" y="5523006"/>
            <a:ext cx="865385" cy="865385"/>
            <a:chOff x="2014300" y="5050182"/>
            <a:chExt cx="865385" cy="865385"/>
          </a:xfrm>
        </p:grpSpPr>
        <p:sp>
          <p:nvSpPr>
            <p:cNvPr id="33" name="菱形 32">
              <a:extLst>
                <a:ext uri="{FF2B5EF4-FFF2-40B4-BE49-F238E27FC236}">
                  <a16:creationId xmlns:a16="http://schemas.microsoft.com/office/drawing/2014/main" id="{3AB2E9DC-065B-44AF-A8DB-8DED0C2A0270}"/>
                </a:ext>
              </a:extLst>
            </p:cNvPr>
            <p:cNvSpPr/>
            <p:nvPr/>
          </p:nvSpPr>
          <p:spPr>
            <a:xfrm>
              <a:off x="2014300" y="5050182"/>
              <a:ext cx="865385" cy="865385"/>
            </a:xfrm>
            <a:prstGeom prst="diamond">
              <a:avLst/>
            </a:prstGeom>
            <a:gradFill flip="none" rotWithShape="1">
              <a:gsLst>
                <a:gs pos="0">
                  <a:srgbClr val="298CC5">
                    <a:lumMod val="72000"/>
                  </a:srgbClr>
                </a:gs>
                <a:gs pos="100000">
                  <a:srgbClr val="298CC5"/>
                </a:gs>
              </a:gsLst>
              <a:lin ang="8100000" scaled="1"/>
              <a:tileRect/>
            </a:gradFill>
            <a:ln w="95250" cap="flat" cmpd="sng" algn="ctr">
              <a:gradFill flip="none" rotWithShape="1">
                <a:gsLst>
                  <a:gs pos="0">
                    <a:srgbClr val="298CC5"/>
                  </a:gs>
                  <a:gs pos="100000">
                    <a:srgbClr val="298CC5">
                      <a:lumMod val="75000"/>
                    </a:srgbClr>
                  </a:gs>
                </a:gsLst>
                <a:lin ang="8100000" scaled="1"/>
                <a:tileRect/>
              </a:gradFill>
              <a:prstDash val="solid"/>
              <a:miter lim="800000"/>
            </a:ln>
            <a:effectLst>
              <a:outerShdw blurRad="381000" dist="38100" dir="8100000" algn="ctr" rotWithShape="0">
                <a:srgbClr val="000000">
                  <a:alpha val="20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34" name="文本框 33">
              <a:extLst>
                <a:ext uri="{FF2B5EF4-FFF2-40B4-BE49-F238E27FC236}">
                  <a16:creationId xmlns:a16="http://schemas.microsoft.com/office/drawing/2014/main" id="{949043C5-317E-497F-832A-4F4649A3FFD5}"/>
                </a:ext>
              </a:extLst>
            </p:cNvPr>
            <p:cNvSpPr txBox="1"/>
            <p:nvPr/>
          </p:nvSpPr>
          <p:spPr>
            <a:xfrm>
              <a:off x="2123024" y="5236652"/>
              <a:ext cx="647935" cy="492443"/>
            </a:xfrm>
            <a:prstGeom prst="rect">
              <a:avLst/>
            </a:prstGeom>
            <a:noFill/>
            <a:ln>
              <a:noFill/>
            </a:ln>
            <a:effectLst/>
          </p:spPr>
          <p:txBody>
            <a:bodyPr wrap="square" rtlCol="0">
              <a:spAutoFit/>
              <a:scene3d>
                <a:camera prst="orthographicFron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rPr>
                <a:t>05</a:t>
              </a:r>
              <a:endParaRPr kumimoji="0" lang="zh-CN" altLang="en-US"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endParaRPr>
            </a:p>
          </p:txBody>
        </p:sp>
      </p:grpSp>
      <p:sp>
        <p:nvSpPr>
          <p:cNvPr id="35" name="文本框 7">
            <a:extLst>
              <a:ext uri="{FF2B5EF4-FFF2-40B4-BE49-F238E27FC236}">
                <a16:creationId xmlns:a16="http://schemas.microsoft.com/office/drawing/2014/main" id="{1315FC9B-45CA-4F89-BEE9-A1CE089DE20C}"/>
              </a:ext>
            </a:extLst>
          </p:cNvPr>
          <p:cNvSpPr txBox="1"/>
          <p:nvPr/>
        </p:nvSpPr>
        <p:spPr>
          <a:xfrm>
            <a:off x="2159870" y="5648664"/>
            <a:ext cx="5767633"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4000" b="1" kern="0" dirty="0">
                <a:gradFill flip="none" rotWithShape="1">
                  <a:gsLst>
                    <a:gs pos="0">
                      <a:srgbClr val="298CC5">
                        <a:lumMod val="75000"/>
                      </a:srgbClr>
                    </a:gs>
                    <a:gs pos="100000">
                      <a:srgbClr val="298CC5"/>
                    </a:gs>
                  </a:gsLst>
                  <a:lin ang="5400000" scaled="1"/>
                  <a:tileRect/>
                </a:gradFill>
                <a:latin typeface="Arial"/>
                <a:ea typeface="微软雅黑"/>
              </a:rPr>
              <a:t>下学期工作开展计划</a:t>
            </a:r>
          </a:p>
        </p:txBody>
      </p:sp>
      <p:pic>
        <p:nvPicPr>
          <p:cNvPr id="26" name="图片 25">
            <a:extLst>
              <a:ext uri="{FF2B5EF4-FFF2-40B4-BE49-F238E27FC236}">
                <a16:creationId xmlns:a16="http://schemas.microsoft.com/office/drawing/2014/main" id="{EB317071-8A01-44A2-AED0-ACF008DDD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8559" y="-246918"/>
            <a:ext cx="5308559" cy="5308559"/>
          </a:xfrm>
          <a:prstGeom prst="rect">
            <a:avLst/>
          </a:prstGeom>
        </p:spPr>
      </p:pic>
      <p:pic>
        <p:nvPicPr>
          <p:cNvPr id="28" name="Picture 33" descr="未标题-10"/>
          <p:cNvPicPr>
            <a:picLocks noChangeAspect="1" noChangeArrowheads="1"/>
          </p:cNvPicPr>
          <p:nvPr/>
        </p:nvPicPr>
        <p:blipFill>
          <a:blip r:embed="rId4" cstate="print">
            <a:duotone>
              <a:prstClr val="black"/>
              <a:schemeClr val="accent1">
                <a:tint val="45000"/>
                <a:satMod val="400000"/>
              </a:schemeClr>
            </a:duotone>
          </a:blip>
          <a:srcRect/>
          <a:stretch>
            <a:fillRect/>
          </a:stretch>
        </p:blipFill>
        <p:spPr bwMode="auto">
          <a:xfrm>
            <a:off x="8259243" y="3452926"/>
            <a:ext cx="2326709" cy="2796383"/>
          </a:xfrm>
          <a:prstGeom prst="rect">
            <a:avLst/>
          </a:prstGeom>
          <a:noFill/>
          <a:ln w="9525">
            <a:noFill/>
            <a:miter lim="800000"/>
            <a:headEnd/>
            <a:tailEnd/>
          </a:ln>
        </p:spPr>
      </p:pic>
    </p:spTree>
    <p:extLst>
      <p:ext uri="{BB962C8B-B14F-4D97-AF65-F5344CB8AC3E}">
        <p14:creationId xmlns:p14="http://schemas.microsoft.com/office/powerpoint/2010/main" val="4245940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extLst>
              <a:ext uri="{FF2B5EF4-FFF2-40B4-BE49-F238E27FC236}">
                <a16:creationId xmlns:a16="http://schemas.microsoft.com/office/drawing/2014/main" id="{AAF2E322-37D6-4379-97DA-26EF1CF533B7}"/>
              </a:ext>
            </a:extLst>
          </p:cNvPr>
          <p:cNvSpPr/>
          <p:nvPr/>
        </p:nvSpPr>
        <p:spPr>
          <a:xfrm>
            <a:off x="936000" y="-68580"/>
            <a:ext cx="2441694" cy="769441"/>
          </a:xfrm>
          <a:prstGeom prst="rect">
            <a:avLst/>
          </a:prstGeom>
        </p:spPr>
        <p:txBody>
          <a:bodyPr wrap="none">
            <a:spAutoFit/>
          </a:bodyPr>
          <a:lstStyle/>
          <a:p>
            <a:pPr lvl="0" fontAlgn="auto">
              <a:spcBef>
                <a:spcPts val="0"/>
              </a:spcBef>
              <a:spcAft>
                <a:spcPts val="0"/>
              </a:spcAft>
              <a:tabLst>
                <a:tab pos="2778125" algn="l"/>
              </a:tabLst>
              <a:defRPr/>
            </a:pPr>
            <a:r>
              <a:rPr lang="zh-CN" altLang="en-US" sz="4400" b="1" kern="0" dirty="0">
                <a:solidFill>
                  <a:srgbClr val="ED7D31"/>
                </a:solidFill>
                <a:latin typeface="Arial"/>
                <a:ea typeface="微软雅黑"/>
              </a:rPr>
              <a:t>汇报目录</a:t>
            </a:r>
          </a:p>
        </p:txBody>
      </p:sp>
      <p:grpSp>
        <p:nvGrpSpPr>
          <p:cNvPr id="2" name="组合 1">
            <a:extLst>
              <a:ext uri="{FF2B5EF4-FFF2-40B4-BE49-F238E27FC236}">
                <a16:creationId xmlns:a16="http://schemas.microsoft.com/office/drawing/2014/main" id="{B3DDA864-D0F8-489C-B499-739C50626514}"/>
              </a:ext>
            </a:extLst>
          </p:cNvPr>
          <p:cNvGrpSpPr/>
          <p:nvPr/>
        </p:nvGrpSpPr>
        <p:grpSpPr>
          <a:xfrm>
            <a:off x="899153" y="1057996"/>
            <a:ext cx="865385" cy="865385"/>
            <a:chOff x="2032562" y="1421394"/>
            <a:chExt cx="865385" cy="865385"/>
          </a:xfrm>
        </p:grpSpPr>
        <p:sp>
          <p:nvSpPr>
            <p:cNvPr id="54" name="菱形 53">
              <a:extLst>
                <a:ext uri="{FF2B5EF4-FFF2-40B4-BE49-F238E27FC236}">
                  <a16:creationId xmlns:a16="http://schemas.microsoft.com/office/drawing/2014/main" id="{32B08147-8F54-4879-B626-A3D757452FC9}"/>
                </a:ext>
              </a:extLst>
            </p:cNvPr>
            <p:cNvSpPr/>
            <p:nvPr/>
          </p:nvSpPr>
          <p:spPr>
            <a:xfrm>
              <a:off x="2032562" y="1421394"/>
              <a:ext cx="865385" cy="865385"/>
            </a:xfrm>
            <a:prstGeom prst="diamond">
              <a:avLst/>
            </a:prstGeom>
            <a:gradFill flip="none" rotWithShape="1">
              <a:gsLst>
                <a:gs pos="0">
                  <a:srgbClr val="298CC5">
                    <a:lumMod val="72000"/>
                  </a:srgbClr>
                </a:gs>
                <a:gs pos="100000">
                  <a:srgbClr val="298CC5"/>
                </a:gs>
              </a:gsLst>
              <a:lin ang="8100000" scaled="1"/>
              <a:tileRect/>
            </a:gradFill>
            <a:ln w="95250" cap="flat" cmpd="sng" algn="ctr">
              <a:gradFill flip="none" rotWithShape="1">
                <a:gsLst>
                  <a:gs pos="0">
                    <a:srgbClr val="298CC5"/>
                  </a:gs>
                  <a:gs pos="100000">
                    <a:srgbClr val="298CC5">
                      <a:lumMod val="75000"/>
                    </a:srgbClr>
                  </a:gs>
                </a:gsLst>
                <a:lin ang="8100000" scaled="1"/>
                <a:tileRect/>
              </a:gradFill>
              <a:prstDash val="solid"/>
              <a:miter lim="800000"/>
            </a:ln>
            <a:effectLst>
              <a:outerShdw blurRad="381000" dist="38100" dir="81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55" name="文本框 54">
              <a:extLst>
                <a:ext uri="{FF2B5EF4-FFF2-40B4-BE49-F238E27FC236}">
                  <a16:creationId xmlns:a16="http://schemas.microsoft.com/office/drawing/2014/main" id="{09B07E90-4C57-465E-B093-6E13799D579E}"/>
                </a:ext>
              </a:extLst>
            </p:cNvPr>
            <p:cNvSpPr txBox="1"/>
            <p:nvPr/>
          </p:nvSpPr>
          <p:spPr>
            <a:xfrm>
              <a:off x="2158172" y="1586273"/>
              <a:ext cx="647935" cy="492443"/>
            </a:xfrm>
            <a:prstGeom prst="rect">
              <a:avLst/>
            </a:prstGeom>
            <a:noFill/>
            <a:ln>
              <a:noFill/>
            </a:ln>
            <a:effectLst/>
          </p:spPr>
          <p:txBody>
            <a:bodyPr wrap="square" rtlCol="0">
              <a:spAutoFit/>
              <a:scene3d>
                <a:camera prst="orthographicFron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rPr>
                <a:t>01</a:t>
              </a:r>
              <a:endParaRPr kumimoji="0" lang="zh-CN" altLang="en-US"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endParaRPr>
            </a:p>
          </p:txBody>
        </p:sp>
      </p:grpSp>
      <p:sp>
        <p:nvSpPr>
          <p:cNvPr id="63" name="文本框 7">
            <a:extLst>
              <a:ext uri="{FF2B5EF4-FFF2-40B4-BE49-F238E27FC236}">
                <a16:creationId xmlns:a16="http://schemas.microsoft.com/office/drawing/2014/main" id="{C70457A0-5511-4EE8-B8CD-A46A526F3E1C}"/>
              </a:ext>
            </a:extLst>
          </p:cNvPr>
          <p:cNvSpPr txBox="1"/>
          <p:nvPr/>
        </p:nvSpPr>
        <p:spPr>
          <a:xfrm>
            <a:off x="2141609" y="1146675"/>
            <a:ext cx="605069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fontAlgn="auto">
              <a:spcBef>
                <a:spcPts val="0"/>
              </a:spcBef>
              <a:spcAft>
                <a:spcPts val="0"/>
              </a:spcAft>
              <a:tabLst>
                <a:tab pos="2778125" algn="l"/>
              </a:tabLst>
              <a:defRPr/>
            </a:pPr>
            <a:r>
              <a:rPr lang="zh-CN" altLang="en-US" sz="4000" b="1" kern="0" dirty="0">
                <a:gradFill flip="none" rotWithShape="1">
                  <a:gsLst>
                    <a:gs pos="0">
                      <a:srgbClr val="298CC5">
                        <a:lumMod val="75000"/>
                      </a:srgbClr>
                    </a:gs>
                    <a:gs pos="100000">
                      <a:srgbClr val="298CC5"/>
                    </a:gs>
                  </a:gsLst>
                  <a:lin ang="5400000" scaled="1"/>
                  <a:tileRect/>
                </a:gradFill>
                <a:latin typeface="Arial"/>
                <a:ea typeface="微软雅黑"/>
              </a:rPr>
              <a:t>研究背景与研究价值</a:t>
            </a:r>
          </a:p>
        </p:txBody>
      </p:sp>
      <p:sp>
        <p:nvSpPr>
          <p:cNvPr id="66" name="文本框 7">
            <a:extLst>
              <a:ext uri="{FF2B5EF4-FFF2-40B4-BE49-F238E27FC236}">
                <a16:creationId xmlns:a16="http://schemas.microsoft.com/office/drawing/2014/main" id="{FA1AC47D-EAF2-4CB2-A172-BEA5F6BB3515}"/>
              </a:ext>
            </a:extLst>
          </p:cNvPr>
          <p:cNvSpPr txBox="1"/>
          <p:nvPr/>
        </p:nvSpPr>
        <p:spPr>
          <a:xfrm>
            <a:off x="2141609" y="2265541"/>
            <a:ext cx="5259043"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fontAlgn="auto">
              <a:spcBef>
                <a:spcPts val="0"/>
              </a:spcBef>
              <a:spcAft>
                <a:spcPts val="0"/>
              </a:spcAft>
              <a:tabLst>
                <a:tab pos="2778125" algn="l"/>
              </a:tabLst>
              <a:defRPr/>
            </a:pPr>
            <a:r>
              <a:rPr lang="zh-CN" altLang="en-US" sz="4000" b="1" kern="0" dirty="0">
                <a:gradFill flip="none" rotWithShape="1">
                  <a:gsLst>
                    <a:gs pos="0">
                      <a:srgbClr val="298CC5">
                        <a:lumMod val="75000"/>
                      </a:srgbClr>
                    </a:gs>
                    <a:gs pos="100000">
                      <a:srgbClr val="298CC5"/>
                    </a:gs>
                  </a:gsLst>
                  <a:lin ang="5400000" scaled="1"/>
                  <a:tileRect/>
                </a:gradFill>
                <a:latin typeface="Arial"/>
                <a:ea typeface="微软雅黑"/>
              </a:rPr>
              <a:t>国内外研究成果调研</a:t>
            </a:r>
          </a:p>
        </p:txBody>
      </p:sp>
      <p:grpSp>
        <p:nvGrpSpPr>
          <p:cNvPr id="4" name="组合 3">
            <a:extLst>
              <a:ext uri="{FF2B5EF4-FFF2-40B4-BE49-F238E27FC236}">
                <a16:creationId xmlns:a16="http://schemas.microsoft.com/office/drawing/2014/main" id="{5A635842-9E0F-4D22-95D9-B816AD3021E0}"/>
              </a:ext>
            </a:extLst>
          </p:cNvPr>
          <p:cNvGrpSpPr/>
          <p:nvPr/>
        </p:nvGrpSpPr>
        <p:grpSpPr>
          <a:xfrm>
            <a:off x="899153" y="3264503"/>
            <a:ext cx="865385" cy="865385"/>
            <a:chOff x="2032562" y="3805648"/>
            <a:chExt cx="865385" cy="865385"/>
          </a:xfrm>
        </p:grpSpPr>
        <p:sp>
          <p:nvSpPr>
            <p:cNvPr id="67" name="菱形 66">
              <a:extLst>
                <a:ext uri="{FF2B5EF4-FFF2-40B4-BE49-F238E27FC236}">
                  <a16:creationId xmlns:a16="http://schemas.microsoft.com/office/drawing/2014/main" id="{075FCC0C-B6D5-407F-AD66-1FB770990546}"/>
                </a:ext>
              </a:extLst>
            </p:cNvPr>
            <p:cNvSpPr/>
            <p:nvPr/>
          </p:nvSpPr>
          <p:spPr>
            <a:xfrm>
              <a:off x="2032562" y="3805648"/>
              <a:ext cx="865385" cy="865385"/>
            </a:xfrm>
            <a:prstGeom prst="diamond">
              <a:avLst/>
            </a:prstGeom>
            <a:gradFill flip="none" rotWithShape="1">
              <a:gsLst>
                <a:gs pos="0">
                  <a:srgbClr val="298CC5">
                    <a:lumMod val="72000"/>
                  </a:srgbClr>
                </a:gs>
                <a:gs pos="100000">
                  <a:srgbClr val="298CC5"/>
                </a:gs>
              </a:gsLst>
              <a:lin ang="8100000" scaled="1"/>
              <a:tileRect/>
            </a:gradFill>
            <a:ln w="95250" cap="flat" cmpd="sng" algn="ctr">
              <a:gradFill flip="none" rotWithShape="1">
                <a:gsLst>
                  <a:gs pos="0">
                    <a:srgbClr val="298CC5"/>
                  </a:gs>
                  <a:gs pos="100000">
                    <a:srgbClr val="298CC5">
                      <a:lumMod val="75000"/>
                    </a:srgbClr>
                  </a:gs>
                </a:gsLst>
                <a:lin ang="8100000" scaled="1"/>
                <a:tileRect/>
              </a:gradFill>
              <a:prstDash val="solid"/>
              <a:miter lim="800000"/>
            </a:ln>
            <a:effectLst>
              <a:outerShdw blurRad="381000" dist="38100" dir="8100000" algn="ctr" rotWithShape="0">
                <a:srgbClr val="000000">
                  <a:alpha val="20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68" name="文本框 67">
              <a:extLst>
                <a:ext uri="{FF2B5EF4-FFF2-40B4-BE49-F238E27FC236}">
                  <a16:creationId xmlns:a16="http://schemas.microsoft.com/office/drawing/2014/main" id="{B2238045-DD69-48DE-BDEC-D66CE8EDF207}"/>
                </a:ext>
              </a:extLst>
            </p:cNvPr>
            <p:cNvSpPr txBox="1"/>
            <p:nvPr/>
          </p:nvSpPr>
          <p:spPr>
            <a:xfrm>
              <a:off x="2139910" y="3992118"/>
              <a:ext cx="647935" cy="492443"/>
            </a:xfrm>
            <a:prstGeom prst="rect">
              <a:avLst/>
            </a:prstGeom>
            <a:noFill/>
            <a:ln>
              <a:noFill/>
            </a:ln>
            <a:effectLst/>
          </p:spPr>
          <p:txBody>
            <a:bodyPr wrap="square" rtlCol="0">
              <a:spAutoFit/>
              <a:scene3d>
                <a:camera prst="orthographicFron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rPr>
                <a:t>03</a:t>
              </a:r>
              <a:endParaRPr kumimoji="0" lang="zh-CN" altLang="en-US"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endParaRPr>
            </a:p>
          </p:txBody>
        </p:sp>
      </p:grpSp>
      <p:sp>
        <p:nvSpPr>
          <p:cNvPr id="69" name="文本框 7">
            <a:extLst>
              <a:ext uri="{FF2B5EF4-FFF2-40B4-BE49-F238E27FC236}">
                <a16:creationId xmlns:a16="http://schemas.microsoft.com/office/drawing/2014/main" id="{B4CCFDA8-B083-47FA-A34B-F9F6459481C1}"/>
              </a:ext>
            </a:extLst>
          </p:cNvPr>
          <p:cNvSpPr txBox="1"/>
          <p:nvPr/>
        </p:nvSpPr>
        <p:spPr>
          <a:xfrm>
            <a:off x="2141608" y="3373436"/>
            <a:ext cx="5836531"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4000" b="1" kern="0" dirty="0">
                <a:gradFill flip="none" rotWithShape="1">
                  <a:gsLst>
                    <a:gs pos="0">
                      <a:srgbClr val="298CC5">
                        <a:lumMod val="75000"/>
                      </a:srgbClr>
                    </a:gs>
                    <a:gs pos="100000">
                      <a:srgbClr val="298CC5"/>
                    </a:gs>
                  </a:gsLst>
                  <a:lin ang="5400000" scaled="1"/>
                  <a:tileRect/>
                </a:gradFill>
                <a:latin typeface="Arial"/>
                <a:ea typeface="微软雅黑"/>
              </a:rPr>
              <a:t>代表性工作复现进展</a:t>
            </a:r>
          </a:p>
        </p:txBody>
      </p:sp>
      <p:grpSp>
        <p:nvGrpSpPr>
          <p:cNvPr id="5" name="组合 4">
            <a:extLst>
              <a:ext uri="{FF2B5EF4-FFF2-40B4-BE49-F238E27FC236}">
                <a16:creationId xmlns:a16="http://schemas.microsoft.com/office/drawing/2014/main" id="{F876B32D-4CCB-42BB-A972-4425E08AEAC4}"/>
              </a:ext>
            </a:extLst>
          </p:cNvPr>
          <p:cNvGrpSpPr/>
          <p:nvPr/>
        </p:nvGrpSpPr>
        <p:grpSpPr>
          <a:xfrm>
            <a:off x="899153" y="4418427"/>
            <a:ext cx="865385" cy="865385"/>
            <a:chOff x="2014300" y="5050182"/>
            <a:chExt cx="865385" cy="865385"/>
          </a:xfrm>
        </p:grpSpPr>
        <p:sp>
          <p:nvSpPr>
            <p:cNvPr id="71" name="菱形 70">
              <a:extLst>
                <a:ext uri="{FF2B5EF4-FFF2-40B4-BE49-F238E27FC236}">
                  <a16:creationId xmlns:a16="http://schemas.microsoft.com/office/drawing/2014/main" id="{C42A3E71-020F-456E-8A92-58C9F3919644}"/>
                </a:ext>
              </a:extLst>
            </p:cNvPr>
            <p:cNvSpPr/>
            <p:nvPr/>
          </p:nvSpPr>
          <p:spPr>
            <a:xfrm>
              <a:off x="2014300" y="5050182"/>
              <a:ext cx="865385" cy="865385"/>
            </a:xfrm>
            <a:prstGeom prst="diamond">
              <a:avLst/>
            </a:prstGeom>
            <a:gradFill flip="none" rotWithShape="1">
              <a:gsLst>
                <a:gs pos="0">
                  <a:srgbClr val="298CC5">
                    <a:lumMod val="72000"/>
                  </a:srgbClr>
                </a:gs>
                <a:gs pos="100000">
                  <a:srgbClr val="298CC5"/>
                </a:gs>
              </a:gsLst>
              <a:lin ang="8100000" scaled="1"/>
              <a:tileRect/>
            </a:gradFill>
            <a:ln w="95250" cap="flat" cmpd="sng" algn="ctr">
              <a:gradFill flip="none" rotWithShape="1">
                <a:gsLst>
                  <a:gs pos="0">
                    <a:srgbClr val="298CC5"/>
                  </a:gs>
                  <a:gs pos="100000">
                    <a:srgbClr val="298CC5">
                      <a:lumMod val="75000"/>
                    </a:srgbClr>
                  </a:gs>
                </a:gsLst>
                <a:lin ang="8100000" scaled="1"/>
                <a:tileRect/>
              </a:gradFill>
              <a:prstDash val="solid"/>
              <a:miter lim="800000"/>
            </a:ln>
            <a:effectLst>
              <a:outerShdw blurRad="381000" dist="38100" dir="8100000" algn="ctr" rotWithShape="0">
                <a:srgbClr val="000000">
                  <a:alpha val="20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72" name="文本框 71">
              <a:extLst>
                <a:ext uri="{FF2B5EF4-FFF2-40B4-BE49-F238E27FC236}">
                  <a16:creationId xmlns:a16="http://schemas.microsoft.com/office/drawing/2014/main" id="{87CAA2EC-A3FC-4ABB-82FD-0407CB0FF391}"/>
                </a:ext>
              </a:extLst>
            </p:cNvPr>
            <p:cNvSpPr txBox="1"/>
            <p:nvPr/>
          </p:nvSpPr>
          <p:spPr>
            <a:xfrm>
              <a:off x="2123024" y="5236652"/>
              <a:ext cx="647935" cy="492443"/>
            </a:xfrm>
            <a:prstGeom prst="rect">
              <a:avLst/>
            </a:prstGeom>
            <a:noFill/>
            <a:ln>
              <a:noFill/>
            </a:ln>
            <a:effectLst/>
          </p:spPr>
          <p:txBody>
            <a:bodyPr wrap="square" rtlCol="0">
              <a:spAutoFit/>
              <a:scene3d>
                <a:camera prst="orthographicFron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rPr>
                <a:t>04</a:t>
              </a:r>
              <a:endParaRPr kumimoji="0" lang="zh-CN" altLang="en-US"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endParaRPr>
            </a:p>
          </p:txBody>
        </p:sp>
      </p:grpSp>
      <p:sp>
        <p:nvSpPr>
          <p:cNvPr id="73" name="文本框 7">
            <a:extLst>
              <a:ext uri="{FF2B5EF4-FFF2-40B4-BE49-F238E27FC236}">
                <a16:creationId xmlns:a16="http://schemas.microsoft.com/office/drawing/2014/main" id="{EEA82ED8-F814-4EF9-86FE-6A58500D3713}"/>
              </a:ext>
            </a:extLst>
          </p:cNvPr>
          <p:cNvSpPr txBox="1"/>
          <p:nvPr/>
        </p:nvSpPr>
        <p:spPr>
          <a:xfrm>
            <a:off x="2159871" y="4544085"/>
            <a:ext cx="592031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fontAlgn="auto">
              <a:spcBef>
                <a:spcPts val="0"/>
              </a:spcBef>
              <a:spcAft>
                <a:spcPts val="0"/>
              </a:spcAft>
              <a:tabLst>
                <a:tab pos="2778125" algn="l"/>
              </a:tabLst>
              <a:defRPr/>
            </a:pPr>
            <a:r>
              <a:rPr lang="zh-CN" altLang="en-US" sz="4000" b="1" kern="0" dirty="0">
                <a:solidFill>
                  <a:srgbClr val="FF0000"/>
                </a:solidFill>
                <a:latin typeface="Arial"/>
                <a:ea typeface="微软雅黑"/>
              </a:rPr>
              <a:t>创新目标和初步思路</a:t>
            </a:r>
          </a:p>
        </p:txBody>
      </p:sp>
      <p:grpSp>
        <p:nvGrpSpPr>
          <p:cNvPr id="3" name="组合 2">
            <a:extLst>
              <a:ext uri="{FF2B5EF4-FFF2-40B4-BE49-F238E27FC236}">
                <a16:creationId xmlns:a16="http://schemas.microsoft.com/office/drawing/2014/main" id="{72B0DD89-487F-4CBF-8FBE-AD0C90581065}"/>
              </a:ext>
            </a:extLst>
          </p:cNvPr>
          <p:cNvGrpSpPr/>
          <p:nvPr/>
        </p:nvGrpSpPr>
        <p:grpSpPr>
          <a:xfrm>
            <a:off x="899153" y="2157352"/>
            <a:ext cx="865385" cy="865385"/>
            <a:chOff x="2032562" y="2613521"/>
            <a:chExt cx="865385" cy="865385"/>
          </a:xfrm>
        </p:grpSpPr>
        <p:sp>
          <p:nvSpPr>
            <p:cNvPr id="74" name="菱形 73">
              <a:extLst>
                <a:ext uri="{FF2B5EF4-FFF2-40B4-BE49-F238E27FC236}">
                  <a16:creationId xmlns:a16="http://schemas.microsoft.com/office/drawing/2014/main" id="{29635014-79F6-46BB-9A30-2972D6F7DCDC}"/>
                </a:ext>
              </a:extLst>
            </p:cNvPr>
            <p:cNvSpPr/>
            <p:nvPr/>
          </p:nvSpPr>
          <p:spPr>
            <a:xfrm>
              <a:off x="2032562" y="2613521"/>
              <a:ext cx="865385" cy="865385"/>
            </a:xfrm>
            <a:prstGeom prst="diamond">
              <a:avLst/>
            </a:prstGeom>
            <a:gradFill flip="none" rotWithShape="1">
              <a:gsLst>
                <a:gs pos="0">
                  <a:srgbClr val="298CC5">
                    <a:lumMod val="72000"/>
                  </a:srgbClr>
                </a:gs>
                <a:gs pos="100000">
                  <a:srgbClr val="298CC5"/>
                </a:gs>
              </a:gsLst>
              <a:lin ang="8100000" scaled="1"/>
              <a:tileRect/>
            </a:gradFill>
            <a:ln w="95250" cap="flat" cmpd="sng" algn="ctr">
              <a:gradFill flip="none" rotWithShape="1">
                <a:gsLst>
                  <a:gs pos="0">
                    <a:srgbClr val="298CC5"/>
                  </a:gs>
                  <a:gs pos="100000">
                    <a:srgbClr val="298CC5">
                      <a:lumMod val="75000"/>
                    </a:srgbClr>
                  </a:gs>
                </a:gsLst>
                <a:lin ang="8100000" scaled="1"/>
                <a:tileRect/>
              </a:gradFill>
              <a:prstDash val="solid"/>
              <a:miter lim="800000"/>
            </a:ln>
            <a:effectLst>
              <a:outerShdw blurRad="381000" dist="38100" dir="81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65" name="文本框 64">
              <a:extLst>
                <a:ext uri="{FF2B5EF4-FFF2-40B4-BE49-F238E27FC236}">
                  <a16:creationId xmlns:a16="http://schemas.microsoft.com/office/drawing/2014/main" id="{7CEC04BE-426D-4634-90F8-F7E7BD225004}"/>
                </a:ext>
              </a:extLst>
            </p:cNvPr>
            <p:cNvSpPr txBox="1"/>
            <p:nvPr/>
          </p:nvSpPr>
          <p:spPr>
            <a:xfrm>
              <a:off x="2141286" y="2799991"/>
              <a:ext cx="647935" cy="492443"/>
            </a:xfrm>
            <a:prstGeom prst="rect">
              <a:avLst/>
            </a:prstGeom>
            <a:noFill/>
            <a:ln>
              <a:noFill/>
            </a:ln>
            <a:effectLst/>
          </p:spPr>
          <p:txBody>
            <a:bodyPr wrap="square" rtlCol="0">
              <a:spAutoFit/>
              <a:scene3d>
                <a:camera prst="orthographicFron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rPr>
                <a:t>02</a:t>
              </a:r>
              <a:endParaRPr kumimoji="0" lang="zh-CN" altLang="en-US"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endParaRPr>
            </a:p>
          </p:txBody>
        </p:sp>
      </p:grpSp>
      <p:cxnSp>
        <p:nvCxnSpPr>
          <p:cNvPr id="15" name="直接连接符 14">
            <a:extLst>
              <a:ext uri="{FF2B5EF4-FFF2-40B4-BE49-F238E27FC236}">
                <a16:creationId xmlns:a16="http://schemas.microsoft.com/office/drawing/2014/main" id="{EE27597D-539D-46CD-8E38-28936A75C5EB}"/>
              </a:ext>
            </a:extLst>
          </p:cNvPr>
          <p:cNvCxnSpPr>
            <a:cxnSpLocks/>
          </p:cNvCxnSpPr>
          <p:nvPr/>
        </p:nvCxnSpPr>
        <p:spPr bwMode="auto">
          <a:xfrm>
            <a:off x="1028700" y="638482"/>
            <a:ext cx="11163300" cy="0"/>
          </a:xfrm>
          <a:prstGeom prst="lin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0FD185E4-9F84-446F-8B7D-619DD57CCA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917" y="-360000"/>
            <a:ext cx="1361034" cy="1361034"/>
          </a:xfrm>
          <a:prstGeom prst="rect">
            <a:avLst/>
          </a:prstGeom>
        </p:spPr>
      </p:pic>
      <p:grpSp>
        <p:nvGrpSpPr>
          <p:cNvPr id="32" name="组合 31">
            <a:extLst>
              <a:ext uri="{FF2B5EF4-FFF2-40B4-BE49-F238E27FC236}">
                <a16:creationId xmlns:a16="http://schemas.microsoft.com/office/drawing/2014/main" id="{7838F8A7-68A0-4A6A-B3CD-6A620A870EFB}"/>
              </a:ext>
            </a:extLst>
          </p:cNvPr>
          <p:cNvGrpSpPr/>
          <p:nvPr/>
        </p:nvGrpSpPr>
        <p:grpSpPr>
          <a:xfrm>
            <a:off x="899153" y="5523006"/>
            <a:ext cx="865385" cy="865385"/>
            <a:chOff x="2014300" y="5050182"/>
            <a:chExt cx="865385" cy="865385"/>
          </a:xfrm>
        </p:grpSpPr>
        <p:sp>
          <p:nvSpPr>
            <p:cNvPr id="33" name="菱形 32">
              <a:extLst>
                <a:ext uri="{FF2B5EF4-FFF2-40B4-BE49-F238E27FC236}">
                  <a16:creationId xmlns:a16="http://schemas.microsoft.com/office/drawing/2014/main" id="{3AB2E9DC-065B-44AF-A8DB-8DED0C2A0270}"/>
                </a:ext>
              </a:extLst>
            </p:cNvPr>
            <p:cNvSpPr/>
            <p:nvPr/>
          </p:nvSpPr>
          <p:spPr>
            <a:xfrm>
              <a:off x="2014300" y="5050182"/>
              <a:ext cx="865385" cy="865385"/>
            </a:xfrm>
            <a:prstGeom prst="diamond">
              <a:avLst/>
            </a:prstGeom>
            <a:gradFill flip="none" rotWithShape="1">
              <a:gsLst>
                <a:gs pos="0">
                  <a:srgbClr val="298CC5">
                    <a:lumMod val="72000"/>
                  </a:srgbClr>
                </a:gs>
                <a:gs pos="100000">
                  <a:srgbClr val="298CC5"/>
                </a:gs>
              </a:gsLst>
              <a:lin ang="8100000" scaled="1"/>
              <a:tileRect/>
            </a:gradFill>
            <a:ln w="95250" cap="flat" cmpd="sng" algn="ctr">
              <a:gradFill flip="none" rotWithShape="1">
                <a:gsLst>
                  <a:gs pos="0">
                    <a:srgbClr val="298CC5"/>
                  </a:gs>
                  <a:gs pos="100000">
                    <a:srgbClr val="298CC5">
                      <a:lumMod val="75000"/>
                    </a:srgbClr>
                  </a:gs>
                </a:gsLst>
                <a:lin ang="8100000" scaled="1"/>
                <a:tileRect/>
              </a:gradFill>
              <a:prstDash val="solid"/>
              <a:miter lim="800000"/>
            </a:ln>
            <a:effectLst>
              <a:outerShdw blurRad="381000" dist="38100" dir="8100000" algn="ctr" rotWithShape="0">
                <a:srgbClr val="000000">
                  <a:alpha val="20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34" name="文本框 33">
              <a:extLst>
                <a:ext uri="{FF2B5EF4-FFF2-40B4-BE49-F238E27FC236}">
                  <a16:creationId xmlns:a16="http://schemas.microsoft.com/office/drawing/2014/main" id="{949043C5-317E-497F-832A-4F4649A3FFD5}"/>
                </a:ext>
              </a:extLst>
            </p:cNvPr>
            <p:cNvSpPr txBox="1"/>
            <p:nvPr/>
          </p:nvSpPr>
          <p:spPr>
            <a:xfrm>
              <a:off x="2123024" y="5236652"/>
              <a:ext cx="647935" cy="492443"/>
            </a:xfrm>
            <a:prstGeom prst="rect">
              <a:avLst/>
            </a:prstGeom>
            <a:noFill/>
            <a:ln>
              <a:noFill/>
            </a:ln>
            <a:effectLst/>
          </p:spPr>
          <p:txBody>
            <a:bodyPr wrap="square" rtlCol="0">
              <a:spAutoFit/>
              <a:scene3d>
                <a:camera prst="orthographicFron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rPr>
                <a:t>05</a:t>
              </a:r>
              <a:endParaRPr kumimoji="0" lang="zh-CN" altLang="en-US"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endParaRPr>
            </a:p>
          </p:txBody>
        </p:sp>
      </p:grpSp>
      <p:sp>
        <p:nvSpPr>
          <p:cNvPr id="35" name="文本框 7">
            <a:extLst>
              <a:ext uri="{FF2B5EF4-FFF2-40B4-BE49-F238E27FC236}">
                <a16:creationId xmlns:a16="http://schemas.microsoft.com/office/drawing/2014/main" id="{1315FC9B-45CA-4F89-BEE9-A1CE089DE20C}"/>
              </a:ext>
            </a:extLst>
          </p:cNvPr>
          <p:cNvSpPr txBox="1"/>
          <p:nvPr/>
        </p:nvSpPr>
        <p:spPr>
          <a:xfrm>
            <a:off x="2159870" y="5648664"/>
            <a:ext cx="5767633"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4000" b="1" kern="0" dirty="0">
                <a:gradFill flip="none" rotWithShape="1">
                  <a:gsLst>
                    <a:gs pos="0">
                      <a:srgbClr val="298CC5">
                        <a:lumMod val="75000"/>
                      </a:srgbClr>
                    </a:gs>
                    <a:gs pos="100000">
                      <a:srgbClr val="298CC5"/>
                    </a:gs>
                  </a:gsLst>
                  <a:lin ang="5400000" scaled="1"/>
                  <a:tileRect/>
                </a:gradFill>
                <a:latin typeface="Arial"/>
                <a:ea typeface="微软雅黑"/>
              </a:rPr>
              <a:t>下学期工作开展计划</a:t>
            </a:r>
          </a:p>
        </p:txBody>
      </p:sp>
      <p:pic>
        <p:nvPicPr>
          <p:cNvPr id="26" name="图片 25">
            <a:extLst>
              <a:ext uri="{FF2B5EF4-FFF2-40B4-BE49-F238E27FC236}">
                <a16:creationId xmlns:a16="http://schemas.microsoft.com/office/drawing/2014/main" id="{EB317071-8A01-44A2-AED0-ACF008DDD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8559" y="-246918"/>
            <a:ext cx="5308559" cy="5308559"/>
          </a:xfrm>
          <a:prstGeom prst="rect">
            <a:avLst/>
          </a:prstGeom>
        </p:spPr>
      </p:pic>
      <p:pic>
        <p:nvPicPr>
          <p:cNvPr id="28" name="Picture 33" descr="未标题-10"/>
          <p:cNvPicPr>
            <a:picLocks noChangeAspect="1" noChangeArrowheads="1"/>
          </p:cNvPicPr>
          <p:nvPr/>
        </p:nvPicPr>
        <p:blipFill>
          <a:blip r:embed="rId4" cstate="print">
            <a:duotone>
              <a:prstClr val="black"/>
              <a:schemeClr val="accent1">
                <a:tint val="45000"/>
                <a:satMod val="400000"/>
              </a:schemeClr>
            </a:duotone>
          </a:blip>
          <a:srcRect/>
          <a:stretch>
            <a:fillRect/>
          </a:stretch>
        </p:blipFill>
        <p:spPr bwMode="auto">
          <a:xfrm>
            <a:off x="8259243" y="3452926"/>
            <a:ext cx="2326709" cy="2796383"/>
          </a:xfrm>
          <a:prstGeom prst="rect">
            <a:avLst/>
          </a:prstGeom>
          <a:noFill/>
          <a:ln w="9525">
            <a:noFill/>
            <a:miter lim="800000"/>
            <a:headEnd/>
            <a:tailEnd/>
          </a:ln>
        </p:spPr>
      </p:pic>
    </p:spTree>
    <p:extLst>
      <p:ext uri="{BB962C8B-B14F-4D97-AF65-F5344CB8AC3E}">
        <p14:creationId xmlns:p14="http://schemas.microsoft.com/office/powerpoint/2010/main" val="16193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extLst>
              <a:ext uri="{FF2B5EF4-FFF2-40B4-BE49-F238E27FC236}">
                <a16:creationId xmlns:a16="http://schemas.microsoft.com/office/drawing/2014/main" id="{AAF2E322-37D6-4379-97DA-26EF1CF533B7}"/>
              </a:ext>
            </a:extLst>
          </p:cNvPr>
          <p:cNvSpPr/>
          <p:nvPr/>
        </p:nvSpPr>
        <p:spPr>
          <a:xfrm>
            <a:off x="936000" y="0"/>
            <a:ext cx="8060766" cy="646331"/>
          </a:xfrm>
          <a:prstGeom prst="rect">
            <a:avLst/>
          </a:prstGeom>
        </p:spPr>
        <p:txBody>
          <a:bodyPr wrap="square">
            <a:spAutoFit/>
          </a:bodyPr>
          <a:lstStyle/>
          <a:p>
            <a:pPr lvl="0" fontAlgn="auto">
              <a:spcBef>
                <a:spcPts val="0"/>
              </a:spcBef>
              <a:spcAft>
                <a:spcPts val="0"/>
              </a:spcAft>
              <a:tabLst>
                <a:tab pos="2778125" algn="l"/>
              </a:tabLst>
              <a:defRPr/>
            </a:pPr>
            <a:r>
              <a:rPr lang="zh-CN" altLang="en-US" sz="3600" b="1" kern="0" dirty="0">
                <a:solidFill>
                  <a:srgbClr val="ED7D31"/>
                </a:solidFill>
                <a:latin typeface="Arial"/>
                <a:ea typeface="微软雅黑"/>
              </a:rPr>
              <a:t>四、创新目标和初步思路</a:t>
            </a:r>
          </a:p>
        </p:txBody>
      </p:sp>
      <p:cxnSp>
        <p:nvCxnSpPr>
          <p:cNvPr id="15" name="直接连接符 14">
            <a:extLst>
              <a:ext uri="{FF2B5EF4-FFF2-40B4-BE49-F238E27FC236}">
                <a16:creationId xmlns:a16="http://schemas.microsoft.com/office/drawing/2014/main" id="{EE27597D-539D-46CD-8E38-28936A75C5EB}"/>
              </a:ext>
            </a:extLst>
          </p:cNvPr>
          <p:cNvCxnSpPr>
            <a:cxnSpLocks/>
          </p:cNvCxnSpPr>
          <p:nvPr/>
        </p:nvCxnSpPr>
        <p:spPr bwMode="auto">
          <a:xfrm>
            <a:off x="1028700" y="646331"/>
            <a:ext cx="11163300" cy="0"/>
          </a:xfrm>
          <a:prstGeom prst="lin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文本占位符 8">
            <a:extLst>
              <a:ext uri="{FF2B5EF4-FFF2-40B4-BE49-F238E27FC236}">
                <a16:creationId xmlns:a16="http://schemas.microsoft.com/office/drawing/2014/main" id="{B673C1C1-73D8-42FE-8450-8F94E1AF11DB}"/>
              </a:ext>
            </a:extLst>
          </p:cNvPr>
          <p:cNvSpPr>
            <a:spLocks noGrp="1"/>
          </p:cNvSpPr>
          <p:nvPr>
            <p:ph type="body" idx="1"/>
          </p:nvPr>
        </p:nvSpPr>
        <p:spPr>
          <a:xfrm>
            <a:off x="519794" y="877242"/>
            <a:ext cx="3845472" cy="639762"/>
          </a:xfrm>
          <a:prstGeom prst="rect">
            <a:avLst/>
          </a:prstGeom>
          <a:gradFill flip="none" rotWithShape="1">
            <a:gsLst>
              <a:gs pos="0">
                <a:schemeClr val="accent1">
                  <a:lumMod val="75000"/>
                </a:schemeClr>
              </a:gs>
              <a:gs pos="100000">
                <a:schemeClr val="accent1"/>
              </a:gs>
            </a:gsLst>
            <a:lin ang="8100000" scaled="1"/>
            <a:tileRect/>
          </a:gradFill>
          <a:ln w="57150">
            <a:gradFill flip="none" rotWithShape="1">
              <a:gsLst>
                <a:gs pos="0">
                  <a:schemeClr val="accent1"/>
                </a:gs>
                <a:gs pos="100000">
                  <a:schemeClr val="accent1">
                    <a:lumMod val="75000"/>
                  </a:schemeClr>
                </a:gs>
              </a:gsLst>
              <a:lin ang="8100000" scaled="1"/>
              <a:tileRect/>
            </a:gradFill>
          </a:ln>
          <a:effectLst>
            <a:outerShdw blurRad="3810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3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混合训练</a:t>
            </a:r>
          </a:p>
        </p:txBody>
      </p:sp>
      <p:pic>
        <p:nvPicPr>
          <p:cNvPr id="3" name="图片 2">
            <a:extLst>
              <a:ext uri="{FF2B5EF4-FFF2-40B4-BE49-F238E27FC236}">
                <a16:creationId xmlns:a16="http://schemas.microsoft.com/office/drawing/2014/main" id="{E442C64B-460D-4BBC-9963-2BF0341945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917" y="-360000"/>
            <a:ext cx="1361034" cy="1361034"/>
          </a:xfrm>
          <a:prstGeom prst="rect">
            <a:avLst/>
          </a:prstGeom>
        </p:spPr>
      </p:pic>
      <p:sp>
        <p:nvSpPr>
          <p:cNvPr id="8" name="Rectangle 3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5" name="Rectangle 4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B3A99267-6C2F-D83A-B027-B9149B90EFBE}"/>
              </a:ext>
            </a:extLst>
          </p:cNvPr>
          <p:cNvSpPr txBox="1"/>
          <p:nvPr/>
        </p:nvSpPr>
        <p:spPr>
          <a:xfrm>
            <a:off x="519794" y="2800650"/>
            <a:ext cx="5952722" cy="738664"/>
          </a:xfrm>
          <a:prstGeom prst="rect">
            <a:avLst/>
          </a:prstGeom>
          <a:noFill/>
        </p:spPr>
        <p:txBody>
          <a:bodyPr wrap="square">
            <a:spAutoFit/>
          </a:bodyPr>
          <a:lstStyle/>
          <a:p>
            <a:r>
              <a:rPr lang="zh-CN" altLang="en-US" sz="1400" dirty="0">
                <a:latin typeface="宋体" panose="02010600030101010101" pitchFamily="2" charset="-122"/>
              </a:rPr>
              <a:t>自混合到深度伪造的渐进过程的组织是没有必要的，通过拉远隐空间中真实样本与自混合样本的距离、拉近自混合样本和深度伪造样本的距离同样能够很好地组织隐空间分布。</a:t>
            </a:r>
            <a:endParaRPr lang="en-US" altLang="zh-CN" sz="1400" dirty="0">
              <a:latin typeface="宋体" panose="02010600030101010101" pitchFamily="2" charset="-122"/>
            </a:endParaRPr>
          </a:p>
        </p:txBody>
      </p:sp>
      <p:sp>
        <p:nvSpPr>
          <p:cNvPr id="11" name="文本框 10">
            <a:extLst>
              <a:ext uri="{FF2B5EF4-FFF2-40B4-BE49-F238E27FC236}">
                <a16:creationId xmlns:a16="http://schemas.microsoft.com/office/drawing/2014/main" id="{C922080A-DF41-B402-AE05-11055B5F30B9}"/>
              </a:ext>
            </a:extLst>
          </p:cNvPr>
          <p:cNvSpPr txBox="1"/>
          <p:nvPr/>
        </p:nvSpPr>
        <p:spPr>
          <a:xfrm>
            <a:off x="519794" y="2081883"/>
            <a:ext cx="5952722" cy="523220"/>
          </a:xfrm>
          <a:prstGeom prst="rect">
            <a:avLst/>
          </a:prstGeom>
          <a:noFill/>
        </p:spPr>
        <p:txBody>
          <a:bodyPr wrap="square">
            <a:spAutoFit/>
          </a:bodyPr>
          <a:lstStyle/>
          <a:p>
            <a:r>
              <a:rPr lang="zh-CN" altLang="en-US" sz="1400" dirty="0">
                <a:latin typeface="宋体" panose="02010600030101010101" pitchFamily="2" charset="-122"/>
              </a:rPr>
              <a:t>新的基础视觉模型作为骨干网络能更好地编码特征，选取对比学习领域最强的模型</a:t>
            </a:r>
            <a:r>
              <a:rPr lang="en-US" altLang="zh-CN" sz="1400" dirty="0">
                <a:latin typeface="宋体" panose="02010600030101010101" pitchFamily="2" charset="-122"/>
              </a:rPr>
              <a:t>DINOv2</a:t>
            </a:r>
            <a:r>
              <a:rPr lang="zh-CN" altLang="en-US" sz="1400" dirty="0">
                <a:latin typeface="宋体" panose="02010600030101010101" pitchFamily="2" charset="-122"/>
              </a:rPr>
              <a:t>作为骨干网络。</a:t>
            </a:r>
            <a:endParaRPr lang="en-US" altLang="zh-CN" sz="1400" dirty="0">
              <a:latin typeface="宋体" panose="02010600030101010101" pitchFamily="2" charset="-122"/>
            </a:endParaRPr>
          </a:p>
        </p:txBody>
      </p:sp>
      <p:pic>
        <p:nvPicPr>
          <p:cNvPr id="12" name="图形 8">
            <a:extLst>
              <a:ext uri="{FF2B5EF4-FFF2-40B4-BE49-F238E27FC236}">
                <a16:creationId xmlns:a16="http://schemas.microsoft.com/office/drawing/2014/main" id="{81256CE0-2BC0-6201-E30F-7E480A0627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9000" y="4538775"/>
            <a:ext cx="5274310" cy="1854200"/>
          </a:xfrm>
          <a:prstGeom prst="rect">
            <a:avLst/>
          </a:prstGeom>
        </p:spPr>
      </p:pic>
      <p:pic>
        <p:nvPicPr>
          <p:cNvPr id="17" name="图形 16">
            <a:extLst>
              <a:ext uri="{FF2B5EF4-FFF2-40B4-BE49-F238E27FC236}">
                <a16:creationId xmlns:a16="http://schemas.microsoft.com/office/drawing/2014/main" id="{5DB8047F-4180-6339-0A3B-5E89E44BF0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17487" y="2081883"/>
            <a:ext cx="5114491" cy="3431406"/>
          </a:xfrm>
          <a:prstGeom prst="rect">
            <a:avLst/>
          </a:prstGeom>
        </p:spPr>
      </p:pic>
    </p:spTree>
    <p:extLst>
      <p:ext uri="{BB962C8B-B14F-4D97-AF65-F5344CB8AC3E}">
        <p14:creationId xmlns:p14="http://schemas.microsoft.com/office/powerpoint/2010/main" val="33117570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913A2-F800-AA59-671B-AAE0F495D6A9}"/>
            </a:ext>
          </a:extLst>
        </p:cNvPr>
        <p:cNvGrpSpPr/>
        <p:nvPr/>
      </p:nvGrpSpPr>
      <p:grpSpPr>
        <a:xfrm>
          <a:off x="0" y="0"/>
          <a:ext cx="0" cy="0"/>
          <a:chOff x="0" y="0"/>
          <a:chExt cx="0" cy="0"/>
        </a:xfrm>
      </p:grpSpPr>
      <p:sp>
        <p:nvSpPr>
          <p:cNvPr id="49" name="矩形 48">
            <a:extLst>
              <a:ext uri="{FF2B5EF4-FFF2-40B4-BE49-F238E27FC236}">
                <a16:creationId xmlns:a16="http://schemas.microsoft.com/office/drawing/2014/main" id="{270E9D60-385E-EC86-0E68-B14A05D324FA}"/>
              </a:ext>
            </a:extLst>
          </p:cNvPr>
          <p:cNvSpPr/>
          <p:nvPr/>
        </p:nvSpPr>
        <p:spPr>
          <a:xfrm>
            <a:off x="936000" y="0"/>
            <a:ext cx="8060766" cy="646331"/>
          </a:xfrm>
          <a:prstGeom prst="rect">
            <a:avLst/>
          </a:prstGeom>
        </p:spPr>
        <p:txBody>
          <a:bodyPr wrap="square">
            <a:spAutoFit/>
          </a:bodyPr>
          <a:lstStyle/>
          <a:p>
            <a:pPr lvl="0" fontAlgn="auto">
              <a:spcBef>
                <a:spcPts val="0"/>
              </a:spcBef>
              <a:spcAft>
                <a:spcPts val="0"/>
              </a:spcAft>
              <a:tabLst>
                <a:tab pos="2778125" algn="l"/>
              </a:tabLst>
              <a:defRPr/>
            </a:pPr>
            <a:r>
              <a:rPr lang="zh-CN" altLang="en-US" sz="3600" b="1" kern="0" dirty="0">
                <a:solidFill>
                  <a:srgbClr val="ED7D31"/>
                </a:solidFill>
                <a:latin typeface="Arial"/>
                <a:ea typeface="微软雅黑"/>
              </a:rPr>
              <a:t>四、创新目标和初步思路</a:t>
            </a:r>
          </a:p>
        </p:txBody>
      </p:sp>
      <p:cxnSp>
        <p:nvCxnSpPr>
          <p:cNvPr id="15" name="直接连接符 14">
            <a:extLst>
              <a:ext uri="{FF2B5EF4-FFF2-40B4-BE49-F238E27FC236}">
                <a16:creationId xmlns:a16="http://schemas.microsoft.com/office/drawing/2014/main" id="{8840BA5E-637D-4EE7-D16A-B720F0BF7CD3}"/>
              </a:ext>
            </a:extLst>
          </p:cNvPr>
          <p:cNvCxnSpPr>
            <a:cxnSpLocks/>
          </p:cNvCxnSpPr>
          <p:nvPr/>
        </p:nvCxnSpPr>
        <p:spPr bwMode="auto">
          <a:xfrm>
            <a:off x="1028700" y="646331"/>
            <a:ext cx="11163300" cy="0"/>
          </a:xfrm>
          <a:prstGeom prst="lin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文本占位符 8">
            <a:extLst>
              <a:ext uri="{FF2B5EF4-FFF2-40B4-BE49-F238E27FC236}">
                <a16:creationId xmlns:a16="http://schemas.microsoft.com/office/drawing/2014/main" id="{511DE658-9AD0-B6B4-FAD2-A09010578384}"/>
              </a:ext>
            </a:extLst>
          </p:cNvPr>
          <p:cNvSpPr>
            <a:spLocks noGrp="1"/>
          </p:cNvSpPr>
          <p:nvPr>
            <p:ph type="body" idx="1"/>
          </p:nvPr>
        </p:nvSpPr>
        <p:spPr>
          <a:xfrm>
            <a:off x="519794" y="877242"/>
            <a:ext cx="3845472" cy="639762"/>
          </a:xfrm>
          <a:prstGeom prst="rect">
            <a:avLst/>
          </a:prstGeom>
          <a:gradFill flip="none" rotWithShape="1">
            <a:gsLst>
              <a:gs pos="0">
                <a:schemeClr val="accent1">
                  <a:lumMod val="75000"/>
                </a:schemeClr>
              </a:gs>
              <a:gs pos="100000">
                <a:schemeClr val="accent1"/>
              </a:gs>
            </a:gsLst>
            <a:lin ang="8100000" scaled="1"/>
            <a:tileRect/>
          </a:gradFill>
          <a:ln w="57150">
            <a:gradFill flip="none" rotWithShape="1">
              <a:gsLst>
                <a:gs pos="0">
                  <a:schemeClr val="accent1"/>
                </a:gs>
                <a:gs pos="100000">
                  <a:schemeClr val="accent1">
                    <a:lumMod val="75000"/>
                  </a:schemeClr>
                </a:gs>
              </a:gsLst>
              <a:lin ang="8100000" scaled="1"/>
              <a:tileRect/>
            </a:gradFill>
          </a:ln>
          <a:effectLst>
            <a:outerShdw blurRad="3810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3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混合训练</a:t>
            </a:r>
          </a:p>
        </p:txBody>
      </p:sp>
      <p:pic>
        <p:nvPicPr>
          <p:cNvPr id="3" name="图片 2">
            <a:extLst>
              <a:ext uri="{FF2B5EF4-FFF2-40B4-BE49-F238E27FC236}">
                <a16:creationId xmlns:a16="http://schemas.microsoft.com/office/drawing/2014/main" id="{1B8703E9-FB02-D67F-5B3F-53879272E7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917" y="-360000"/>
            <a:ext cx="1361034" cy="1361034"/>
          </a:xfrm>
          <a:prstGeom prst="rect">
            <a:avLst/>
          </a:prstGeom>
        </p:spPr>
      </p:pic>
      <p:sp>
        <p:nvSpPr>
          <p:cNvPr id="8" name="Rectangle 30">
            <a:extLst>
              <a:ext uri="{FF2B5EF4-FFF2-40B4-BE49-F238E27FC236}">
                <a16:creationId xmlns:a16="http://schemas.microsoft.com/office/drawing/2014/main" id="{F8B79317-CCDE-0FB6-24B6-5BF6245DDDA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5" name="Rectangle 44">
            <a:extLst>
              <a:ext uri="{FF2B5EF4-FFF2-40B4-BE49-F238E27FC236}">
                <a16:creationId xmlns:a16="http://schemas.microsoft.com/office/drawing/2014/main" id="{3E3AA000-207F-80D6-89D4-6D235EB8D6DF}"/>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E6925B29-D70D-891A-9404-7DD8D67234A3}"/>
                  </a:ext>
                </a:extLst>
              </p:cNvPr>
              <p:cNvSpPr txBox="1"/>
              <p:nvPr/>
            </p:nvSpPr>
            <p:spPr>
              <a:xfrm>
                <a:off x="519794" y="1782157"/>
                <a:ext cx="10712824" cy="1200329"/>
              </a:xfrm>
              <a:prstGeom prst="rect">
                <a:avLst/>
              </a:prstGeom>
              <a:noFill/>
            </p:spPr>
            <p:txBody>
              <a:bodyPr wrap="square">
                <a:spAutoFit/>
              </a:bodyPr>
              <a:lstStyle/>
              <a:p>
                <a:r>
                  <a:rPr lang="zh-CN" altLang="zh-CN" sz="1800" dirty="0">
                    <a:effectLst/>
                    <a:ea typeface="等线" panose="02010600030101010101" pitchFamily="2" charset="-122"/>
                    <a:cs typeface="Times New Roman" panose="02020603050405020304" pitchFamily="18" charset="0"/>
                  </a:rPr>
                  <a:t>对比损失</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𝐿</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𝑐𝑜𝑛</m:t>
                        </m:r>
                      </m:sub>
                    </m:sSub>
                  </m:oMath>
                </a14:m>
                <a:r>
                  <a:rPr lang="zh-CN" altLang="zh-CN" sz="1800" dirty="0">
                    <a:effectLst/>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输入</a:t>
                </a:r>
                <a14:m>
                  <m:oMath xmlns:m="http://schemas.openxmlformats.org/officeDocument/2006/math">
                    <m:r>
                      <a:rPr lang="en-US" altLang="zh-CN" i="1" kern="100">
                        <a:latin typeface="Cambria Math" panose="02040503050406030204" pitchFamily="18" charset="0"/>
                        <a:ea typeface="等线" panose="02010600030101010101" pitchFamily="2" charset="-122"/>
                        <a:cs typeface="Times New Roman" panose="02020603050405020304" pitchFamily="18" charset="0"/>
                      </a:rPr>
                      <m:t>𝑁</m:t>
                    </m:r>
                  </m:oMath>
                </a14:m>
                <a:r>
                  <a:rPr lang="zh-CN" altLang="zh-CN" kern="100" dirty="0">
                    <a:latin typeface="等线" panose="02010600030101010101" pitchFamily="2" charset="-122"/>
                    <a:ea typeface="等线" panose="02010600030101010101" pitchFamily="2" charset="-122"/>
                    <a:cs typeface="Times New Roman" panose="02020603050405020304" pitchFamily="18" charset="0"/>
                  </a:rPr>
                  <a:t>个图像</a:t>
                </a:r>
                <a14:m>
                  <m:oMath xmlns:m="http://schemas.openxmlformats.org/officeDocument/2006/math">
                    <m:r>
                      <a:rPr lang="en-US" altLang="zh-CN" i="1" kern="100">
                        <a:latin typeface="Cambria Math" panose="02040503050406030204" pitchFamily="18" charset="0"/>
                        <a:ea typeface="等线" panose="02010600030101010101" pitchFamily="2" charset="-122"/>
                        <a:cs typeface="Times New Roman" panose="02020603050405020304" pitchFamily="18" charset="0"/>
                      </a:rPr>
                      <m:t>𝑋</m:t>
                    </m:r>
                    <m:r>
                      <a:rPr lang="en-US" altLang="zh-CN" i="1"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i="1" kern="100">
                            <a:latin typeface="Cambria Math" panose="02040503050406030204" pitchFamily="18" charset="0"/>
                            <a:ea typeface="等线" panose="02010600030101010101" pitchFamily="2" charset="-122"/>
                            <a:cs typeface="Times New Roman" panose="02020603050405020304" pitchFamily="18" charset="0"/>
                          </a:rPr>
                          <m:t>0</m:t>
                        </m:r>
                      </m:sub>
                    </m:sSub>
                    <m:r>
                      <a:rPr lang="en-US" altLang="zh-CN" i="1" kern="100">
                        <a:latin typeface="Cambria Math" panose="02040503050406030204" pitchFamily="18" charset="0"/>
                        <a:ea typeface="等线" panose="02010600030101010101" pitchFamily="2" charset="-122"/>
                        <a:cs typeface="Times New Roman" panose="02020603050405020304" pitchFamily="18" charset="0"/>
                      </a:rPr>
                      <m:t>, </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i="1" kern="100">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i="1" kern="100">
                        <a:latin typeface="Cambria Math" panose="02040503050406030204" pitchFamily="18" charset="0"/>
                        <a:ea typeface="等线" panose="02010600030101010101" pitchFamily="2" charset="-122"/>
                        <a:cs typeface="Times New Roman" panose="02020603050405020304" pitchFamily="18" charset="0"/>
                      </a:rPr>
                      <m:t>, …, </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i="1" kern="100">
                            <a:latin typeface="Cambria Math" panose="02040503050406030204" pitchFamily="18" charset="0"/>
                            <a:ea typeface="等线" panose="02010600030101010101" pitchFamily="2" charset="-122"/>
                            <a:cs typeface="Times New Roman" panose="02020603050405020304" pitchFamily="18" charset="0"/>
                          </a:rPr>
                          <m:t>𝑛</m:t>
                        </m:r>
                        <m:r>
                          <a:rPr lang="en-US" altLang="zh-CN" i="1" kern="100">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i="1" kern="100">
                        <a:latin typeface="Cambria Math" panose="02040503050406030204" pitchFamily="18" charset="0"/>
                        <a:ea typeface="等线" panose="02010600030101010101" pitchFamily="2" charset="-122"/>
                        <a:cs typeface="Times New Roman" panose="02020603050405020304" pitchFamily="18" charset="0"/>
                      </a:rPr>
                      <m:t>}</m:t>
                    </m:r>
                  </m:oMath>
                </a14:m>
                <a:r>
                  <a:rPr lang="zh-CN" altLang="zh-CN" kern="100" dirty="0">
                    <a:latin typeface="等线" panose="02010600030101010101" pitchFamily="2" charset="-122"/>
                    <a:ea typeface="等线" panose="02010600030101010101" pitchFamily="2" charset="-122"/>
                    <a:cs typeface="Times New Roman" panose="02020603050405020304" pitchFamily="18" charset="0"/>
                  </a:rPr>
                  <a:t>，图像对应的标签</a:t>
                </a:r>
                <a14:m>
                  <m:oMath xmlns:m="http://schemas.openxmlformats.org/officeDocument/2006/math">
                    <m:r>
                      <a:rPr lang="en-US" altLang="zh-CN" i="1" kern="100">
                        <a:latin typeface="Cambria Math" panose="02040503050406030204" pitchFamily="18" charset="0"/>
                        <a:ea typeface="等线" panose="02010600030101010101" pitchFamily="2" charset="-122"/>
                        <a:cs typeface="Times New Roman" panose="02020603050405020304" pitchFamily="18" charset="0"/>
                      </a:rPr>
                      <m:t>𝑇</m:t>
                    </m:r>
                    <m:r>
                      <a:rPr lang="en-US" altLang="zh-CN" i="1"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等线" panose="02010600030101010101" pitchFamily="2" charset="-122"/>
                            <a:cs typeface="Times New Roman" panose="02020603050405020304" pitchFamily="18" charset="0"/>
                          </a:rPr>
                          <m:t>𝑡</m:t>
                        </m:r>
                      </m:e>
                      <m:sub>
                        <m:r>
                          <a:rPr lang="en-US" altLang="zh-CN" i="1" kern="100">
                            <a:latin typeface="Cambria Math" panose="02040503050406030204" pitchFamily="18" charset="0"/>
                            <a:ea typeface="等线" panose="02010600030101010101" pitchFamily="2" charset="-122"/>
                            <a:cs typeface="Times New Roman" panose="02020603050405020304" pitchFamily="18" charset="0"/>
                          </a:rPr>
                          <m:t>0</m:t>
                        </m:r>
                      </m:sub>
                    </m:sSub>
                    <m:r>
                      <a:rPr lang="en-US" altLang="zh-CN" i="1" kern="100">
                        <a:latin typeface="Cambria Math" panose="02040503050406030204" pitchFamily="18" charset="0"/>
                        <a:ea typeface="等线" panose="02010600030101010101" pitchFamily="2" charset="-122"/>
                        <a:cs typeface="Times New Roman" panose="02020603050405020304" pitchFamily="18" charset="0"/>
                      </a:rPr>
                      <m:t>, </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等线" panose="02010600030101010101" pitchFamily="2" charset="-122"/>
                            <a:cs typeface="Times New Roman" panose="02020603050405020304" pitchFamily="18" charset="0"/>
                          </a:rPr>
                          <m:t>𝑡</m:t>
                        </m:r>
                      </m:e>
                      <m:sub>
                        <m:r>
                          <a:rPr lang="en-US" altLang="zh-CN" i="1" kern="100">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i="1" kern="100">
                        <a:latin typeface="Cambria Math" panose="02040503050406030204" pitchFamily="18" charset="0"/>
                        <a:ea typeface="等线" panose="02010600030101010101" pitchFamily="2" charset="-122"/>
                        <a:cs typeface="Times New Roman" panose="02020603050405020304" pitchFamily="18" charset="0"/>
                      </a:rPr>
                      <m:t>, …, </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等线" panose="02010600030101010101" pitchFamily="2" charset="-122"/>
                            <a:cs typeface="Times New Roman" panose="02020603050405020304" pitchFamily="18" charset="0"/>
                          </a:rPr>
                          <m:t>𝑡</m:t>
                        </m:r>
                      </m:e>
                      <m:sub>
                        <m:r>
                          <a:rPr lang="en-US" altLang="zh-CN" i="1" kern="100">
                            <a:latin typeface="Cambria Math" panose="02040503050406030204" pitchFamily="18" charset="0"/>
                            <a:ea typeface="等线" panose="02010600030101010101" pitchFamily="2" charset="-122"/>
                            <a:cs typeface="Times New Roman" panose="02020603050405020304" pitchFamily="18" charset="0"/>
                          </a:rPr>
                          <m:t>𝑛</m:t>
                        </m:r>
                        <m:r>
                          <a:rPr lang="en-US" altLang="zh-CN" i="1" kern="100">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i="1" kern="100">
                        <a:latin typeface="Cambria Math" panose="02040503050406030204" pitchFamily="18" charset="0"/>
                        <a:ea typeface="等线" panose="02010600030101010101" pitchFamily="2" charset="-122"/>
                        <a:cs typeface="Times New Roman" panose="02020603050405020304" pitchFamily="18" charset="0"/>
                      </a:rPr>
                      <m:t>}</m:t>
                    </m:r>
                  </m:oMath>
                </a14:m>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等线" panose="02010600030101010101" pitchFamily="2" charset="-122"/>
                            <a:cs typeface="Times New Roman" panose="02020603050405020304" pitchFamily="18" charset="0"/>
                          </a:rPr>
                          <m:t>𝑡</m:t>
                        </m:r>
                      </m:e>
                      <m:sub>
                        <m:r>
                          <a:rPr lang="en-US" altLang="zh-CN" i="1" kern="100">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i="1" kern="100">
                        <a:latin typeface="Cambria Math" panose="02040503050406030204" pitchFamily="18" charset="0"/>
                        <a:ea typeface="等线" panose="02010600030101010101" pitchFamily="2" charset="-122"/>
                        <a:cs typeface="Times New Roman" panose="02020603050405020304" pitchFamily="18" charset="0"/>
                      </a:rPr>
                      <m:t>=0</m:t>
                    </m:r>
                  </m:oMath>
                </a14:m>
                <a:r>
                  <a:rPr lang="zh-CN" altLang="zh-CN" kern="100" dirty="0">
                    <a:latin typeface="等线" panose="02010600030101010101" pitchFamily="2" charset="-122"/>
                    <a:ea typeface="等线" panose="02010600030101010101" pitchFamily="2" charset="-122"/>
                    <a:cs typeface="Times New Roman" panose="02020603050405020304" pitchFamily="18" charset="0"/>
                  </a:rPr>
                  <a:t>表示真实，</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等线" panose="02010600030101010101" pitchFamily="2" charset="-122"/>
                            <a:cs typeface="Times New Roman" panose="02020603050405020304" pitchFamily="18" charset="0"/>
                          </a:rPr>
                          <m:t>𝑡</m:t>
                        </m:r>
                      </m:e>
                      <m:sub>
                        <m:r>
                          <a:rPr lang="en-US" altLang="zh-CN" i="1" kern="100">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i="1" kern="100">
                        <a:latin typeface="Cambria Math" panose="02040503050406030204" pitchFamily="18" charset="0"/>
                        <a:ea typeface="等线" panose="02010600030101010101" pitchFamily="2" charset="-122"/>
                        <a:cs typeface="Times New Roman" panose="02020603050405020304" pitchFamily="18" charset="0"/>
                      </a:rPr>
                      <m:t>=1</m:t>
                    </m:r>
                  </m:oMath>
                </a14:m>
                <a:r>
                  <a:rPr lang="zh-CN" altLang="zh-CN" kern="100" dirty="0">
                    <a:latin typeface="等线" panose="02010600030101010101" pitchFamily="2" charset="-122"/>
                    <a:ea typeface="等线" panose="02010600030101010101" pitchFamily="2" charset="-122"/>
                    <a:cs typeface="Times New Roman" panose="02020603050405020304" pitchFamily="18" charset="0"/>
                  </a:rPr>
                  <a:t>表示伪造</a:t>
                </a:r>
                <a:r>
                  <a:rPr lang="zh-CN" altLang="en-US"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1800" dirty="0">
                    <a:effectLst/>
                    <a:ea typeface="等线" panose="02010600030101010101" pitchFamily="2" charset="-122"/>
                    <a:cs typeface="Times New Roman" panose="02020603050405020304" pitchFamily="18" charset="0"/>
                  </a:rPr>
                  <a:t>对输入图像作自混合变换得到的混合伪造图像记为</a:t>
                </a:r>
                <a14:m>
                  <m:oMath xmlns:m="http://schemas.openxmlformats.org/officeDocument/2006/math">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𝑆</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 {</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0</m:t>
                        </m:r>
                      </m:sub>
                    </m:s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 </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 …, </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𝑛</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oMath>
                </a14:m>
                <a:r>
                  <a:rPr lang="zh-CN" altLang="zh-CN" sz="1800" dirty="0">
                    <a:effectLst/>
                    <a:ea typeface="等线" panose="02010600030101010101" pitchFamily="2" charset="-122"/>
                    <a:cs typeface="Times New Roman" panose="02020603050405020304" pitchFamily="18" charset="0"/>
                  </a:rPr>
                  <a:t>，当</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𝑡</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=0</m:t>
                    </m:r>
                  </m:oMath>
                </a14:m>
                <a:r>
                  <a:rPr lang="zh-CN" altLang="zh-CN" sz="1800" dirty="0">
                    <a:effectLst/>
                    <a:ea typeface="等线" panose="02010600030101010101" pitchFamily="2" charset="-122"/>
                    <a:cs typeface="Times New Roman" panose="02020603050405020304" pitchFamily="18" charset="0"/>
                  </a:rPr>
                  <a:t>时</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𝑖</m:t>
                        </m:r>
                      </m:sub>
                    </m:sSub>
                  </m:oMath>
                </a14:m>
                <a:r>
                  <a:rPr lang="zh-CN" altLang="zh-CN" sz="1800" dirty="0">
                    <a:effectLst/>
                    <a:ea typeface="等线" panose="02010600030101010101" pitchFamily="2" charset="-122"/>
                    <a:cs typeface="Times New Roman" panose="02020603050405020304" pitchFamily="18" charset="0"/>
                  </a:rPr>
                  <a:t>与</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𝑖</m:t>
                        </m:r>
                      </m:sub>
                    </m:sSub>
                  </m:oMath>
                </a14:m>
                <a:r>
                  <a:rPr lang="zh-CN" altLang="zh-CN" sz="1800" dirty="0">
                    <a:effectLst/>
                    <a:ea typeface="等线" panose="02010600030101010101" pitchFamily="2" charset="-122"/>
                    <a:cs typeface="Times New Roman" panose="02020603050405020304" pitchFamily="18" charset="0"/>
                  </a:rPr>
                  <a:t>不相似，当</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𝑡</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oMath>
                </a14:m>
                <a:r>
                  <a:rPr lang="zh-CN" altLang="zh-CN" sz="1800" dirty="0">
                    <a:effectLst/>
                    <a:ea typeface="等线" panose="02010600030101010101" pitchFamily="2" charset="-122"/>
                    <a:cs typeface="Times New Roman" panose="02020603050405020304" pitchFamily="18" charset="0"/>
                  </a:rPr>
                  <a:t>时</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𝑖</m:t>
                        </m:r>
                      </m:sub>
                    </m:sSub>
                  </m:oMath>
                </a14:m>
                <a:r>
                  <a:rPr lang="zh-CN" altLang="zh-CN" sz="1800" dirty="0">
                    <a:effectLst/>
                    <a:ea typeface="等线" panose="02010600030101010101" pitchFamily="2" charset="-122"/>
                    <a:cs typeface="Times New Roman" panose="02020603050405020304" pitchFamily="18" charset="0"/>
                  </a:rPr>
                  <a:t>与</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𝑠</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𝑖</m:t>
                        </m:r>
                      </m:sub>
                    </m:sSub>
                  </m:oMath>
                </a14:m>
                <a:r>
                  <a:rPr lang="zh-CN" altLang="zh-CN" sz="1800" dirty="0">
                    <a:effectLst/>
                    <a:ea typeface="等线" panose="02010600030101010101" pitchFamily="2" charset="-122"/>
                    <a:cs typeface="Times New Roman" panose="02020603050405020304" pitchFamily="18" charset="0"/>
                  </a:rPr>
                  <a:t>相似。</a:t>
                </a:r>
                <a14:m>
                  <m:oMath xmlns:m="http://schemas.openxmlformats.org/officeDocument/2006/math">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𝐹</m:t>
                    </m:r>
                  </m:oMath>
                </a14:m>
                <a:r>
                  <a:rPr lang="zh-CN" altLang="zh-CN" sz="1800" dirty="0">
                    <a:effectLst/>
                    <a:ea typeface="等线" panose="02010600030101010101" pitchFamily="2" charset="-122"/>
                    <a:cs typeface="Times New Roman" panose="02020603050405020304" pitchFamily="18" charset="0"/>
                  </a:rPr>
                  <a:t>表示编码器，通过编码器能够得到输入数据的隐空间特征表示，</a:t>
                </a:r>
                <a14:m>
                  <m:oMath xmlns:m="http://schemas.openxmlformats.org/officeDocument/2006/math">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𝛼</m:t>
                    </m:r>
                  </m:oMath>
                </a14:m>
                <a:r>
                  <a:rPr lang="zh-CN" altLang="zh-CN" sz="1800" dirty="0">
                    <a:effectLst/>
                    <a:ea typeface="等线" panose="02010600030101010101" pitchFamily="2" charset="-122"/>
                    <a:cs typeface="Times New Roman" panose="02020603050405020304" pitchFamily="18" charset="0"/>
                  </a:rPr>
                  <a:t>为距离阈值超参数。</a:t>
                </a:r>
                <a:endParaRPr lang="zh-CN" altLang="en-US" dirty="0"/>
              </a:p>
            </p:txBody>
          </p:sp>
        </mc:Choice>
        <mc:Fallback xmlns="">
          <p:sp>
            <p:nvSpPr>
              <p:cNvPr id="24" name="文本框 23">
                <a:extLst>
                  <a:ext uri="{FF2B5EF4-FFF2-40B4-BE49-F238E27FC236}">
                    <a16:creationId xmlns:a16="http://schemas.microsoft.com/office/drawing/2014/main" id="{E6925B29-D70D-891A-9404-7DD8D67234A3}"/>
                  </a:ext>
                </a:extLst>
              </p:cNvPr>
              <p:cNvSpPr txBox="1">
                <a:spLocks noRot="1" noChangeAspect="1" noMove="1" noResize="1" noEditPoints="1" noAdjustHandles="1" noChangeArrowheads="1" noChangeShapeType="1" noTextEdit="1"/>
              </p:cNvSpPr>
              <p:nvPr/>
            </p:nvSpPr>
            <p:spPr>
              <a:xfrm>
                <a:off x="519794" y="1782157"/>
                <a:ext cx="10712824" cy="1200329"/>
              </a:xfrm>
              <a:prstGeom prst="rect">
                <a:avLst/>
              </a:prstGeom>
              <a:blipFill>
                <a:blip r:embed="rId4"/>
                <a:stretch>
                  <a:fillRect l="-455" t="-2538" r="-2560" b="-71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A2D53493-37E9-6C54-6932-B1CA3070AAFB}"/>
                  </a:ext>
                </a:extLst>
              </p:cNvPr>
              <p:cNvSpPr txBox="1"/>
              <p:nvPr/>
            </p:nvSpPr>
            <p:spPr>
              <a:xfrm>
                <a:off x="2442530" y="3247639"/>
                <a:ext cx="7318542" cy="1062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𝑐𝑜𝑛</m:t>
                          </m:r>
                        </m:sub>
                      </m:sSub>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𝑁</m:t>
                          </m:r>
                        </m:den>
                      </m:f>
                      <m:nary>
                        <m:naryPr>
                          <m:chr m:val="∑"/>
                          <m:limLoc m:val="undOvr"/>
                          <m:grow m:val="on"/>
                          <m:ctrlPr>
                            <a:rPr lang="zh-CN"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=0</m:t>
                          </m:r>
                        </m:sub>
                        <m:sup>
                          <m:r>
                            <a:rPr lang="en-US" altLang="zh-CN" i="1">
                              <a:latin typeface="Cambria Math" panose="02040503050406030204" pitchFamily="18" charset="0"/>
                            </a:rPr>
                            <m:t>𝑁</m:t>
                          </m:r>
                          <m:r>
                            <a:rPr lang="en-US" altLang="zh-CN" i="1">
                              <a:latin typeface="Cambria Math" panose="02040503050406030204" pitchFamily="18" charset="0"/>
                            </a:rPr>
                            <m:t>−1</m:t>
                          </m:r>
                        </m:sup>
                        <m:e>
                          <m:r>
                            <a:rPr lang="en-US" altLang="zh-CN" i="1">
                              <a:latin typeface="Cambria Math" panose="02040503050406030204" pitchFamily="18" charset="0"/>
                            </a:rPr>
                            <m:t> </m:t>
                          </m:r>
                        </m:e>
                      </m:nary>
                      <m:sSub>
                        <m:sSubPr>
                          <m:ctrlPr>
                            <a:rPr lang="zh-CN"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𝑡</m:t>
                          </m:r>
                        </m:e>
                        <m:sub>
                          <m:r>
                            <a:rPr lang="en-US" altLang="zh-CN" i="1">
                              <a:latin typeface="Cambria Math" panose="02040503050406030204" pitchFamily="18" charset="0"/>
                            </a:rPr>
                            <m:t>𝑖</m:t>
                          </m:r>
                        </m:sub>
                      </m:sSub>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𝐹</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r>
                                <a:rPr lang="en-US" altLang="zh-CN" i="1">
                                  <a:latin typeface="Cambria Math" panose="02040503050406030204" pitchFamily="18" charset="0"/>
                                </a:rPr>
                                <m:t>−</m:t>
                              </m:r>
                              <m:r>
                                <a:rPr lang="en-US" altLang="zh-CN" i="1">
                                  <a:latin typeface="Cambria Math" panose="02040503050406030204" pitchFamily="18" charset="0"/>
                                </a:rPr>
                                <m:t>𝐹</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𝑖</m:t>
                                      </m:r>
                                    </m:sub>
                                  </m:sSub>
                                </m:e>
                              </m:d>
                            </m:e>
                          </m:d>
                        </m:e>
                        <m:sub>
                          <m:r>
                            <a:rPr lang="en-US" altLang="zh-CN" i="1">
                              <a:latin typeface="Cambria Math" panose="02040503050406030204" pitchFamily="18" charset="0"/>
                            </a:rPr>
                            <m:t>2</m:t>
                          </m:r>
                        </m:sub>
                      </m:sSub>
                      <m:r>
                        <a:rPr lang="en-US" altLang="zh-CN" i="1">
                          <a:latin typeface="Cambria Math" panose="02040503050406030204" pitchFamily="18" charset="0"/>
                        </a:rPr>
                        <m:t>+</m:t>
                      </m:r>
                      <m:d>
                        <m:dPr>
                          <m:ctrlPr>
                            <a:rPr lang="zh-CN" altLang="zh-CN" i="1">
                              <a:latin typeface="Cambria Math" panose="02040503050406030204" pitchFamily="18" charset="0"/>
                            </a:rPr>
                          </m:ctrlPr>
                        </m:dPr>
                        <m:e>
                          <m:r>
                            <a:rPr lang="en-US" altLang="zh-CN" i="1">
                              <a:latin typeface="Cambria Math" panose="02040503050406030204" pitchFamily="18" charset="0"/>
                            </a:rPr>
                            <m:t>1−</m:t>
                          </m:r>
                          <m:sSub>
                            <m:sSubPr>
                              <m:ctrlPr>
                                <a:rPr lang="zh-CN"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𝑖</m:t>
                              </m:r>
                            </m:sub>
                          </m:sSub>
                        </m:e>
                      </m:d>
                      <m:r>
                        <m:rPr>
                          <m:sty m:val="p"/>
                        </m:rPr>
                        <a:rPr lang="en-US" altLang="zh-CN">
                          <a:latin typeface="Cambria Math" panose="02040503050406030204" pitchFamily="18" charset="0"/>
                        </a:rPr>
                        <m:t>max</m:t>
                      </m:r>
                      <m:r>
                        <a:rPr lang="en-US" altLang="zh-CN" i="1">
                          <a:latin typeface="Cambria Math" panose="02040503050406030204" pitchFamily="18" charset="0"/>
                        </a:rPr>
                        <m:t>(0,</m:t>
                      </m:r>
                      <m:r>
                        <a:rPr lang="en-US" altLang="zh-CN" i="1">
                          <a:latin typeface="Cambria Math" panose="02040503050406030204" pitchFamily="18" charset="0"/>
                        </a:rPr>
                        <m:t>𝛼</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𝐹</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r>
                                <a:rPr lang="en-US" altLang="zh-CN" i="1">
                                  <a:latin typeface="Cambria Math" panose="02040503050406030204" pitchFamily="18" charset="0"/>
                                </a:rPr>
                                <m:t>−</m:t>
                              </m:r>
                              <m:r>
                                <a:rPr lang="en-US" altLang="zh-CN" i="1">
                                  <a:latin typeface="Cambria Math" panose="02040503050406030204" pitchFamily="18" charset="0"/>
                                </a:rPr>
                                <m:t>𝐹</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𝑖</m:t>
                                      </m:r>
                                    </m:sub>
                                  </m:sSub>
                                </m:e>
                              </m:d>
                            </m:e>
                          </m:d>
                        </m:e>
                        <m:sub>
                          <m:r>
                            <a:rPr lang="en-US" altLang="zh-CN" i="1">
                              <a:latin typeface="Cambria Math" panose="02040503050406030204" pitchFamily="18" charset="0"/>
                            </a:rPr>
                            <m:t>2</m:t>
                          </m:r>
                        </m:sub>
                      </m:sSub>
                      <m:r>
                        <a:rPr lang="en-US" altLang="zh-CN" i="1">
                          <a:latin typeface="Cambria Math" panose="02040503050406030204" pitchFamily="18" charset="0"/>
                        </a:rPr>
                        <m:t>)]</m:t>
                      </m:r>
                    </m:oMath>
                  </m:oMathPara>
                </a14:m>
                <a:endParaRPr lang="zh-CN" altLang="zh-CN" dirty="0"/>
              </a:p>
              <a:p>
                <a:endParaRPr lang="zh-CN" altLang="en-US" dirty="0"/>
              </a:p>
            </p:txBody>
          </p:sp>
        </mc:Choice>
        <mc:Fallback xmlns="">
          <p:sp>
            <p:nvSpPr>
              <p:cNvPr id="27" name="文本框 26">
                <a:extLst>
                  <a:ext uri="{FF2B5EF4-FFF2-40B4-BE49-F238E27FC236}">
                    <a16:creationId xmlns:a16="http://schemas.microsoft.com/office/drawing/2014/main" id="{A2D53493-37E9-6C54-6932-B1CA3070AAFB}"/>
                  </a:ext>
                </a:extLst>
              </p:cNvPr>
              <p:cNvSpPr txBox="1">
                <a:spLocks noRot="1" noChangeAspect="1" noMove="1" noResize="1" noEditPoints="1" noAdjustHandles="1" noChangeArrowheads="1" noChangeShapeType="1" noTextEdit="1"/>
              </p:cNvSpPr>
              <p:nvPr/>
            </p:nvSpPr>
            <p:spPr>
              <a:xfrm>
                <a:off x="2442530" y="3247639"/>
                <a:ext cx="7318542" cy="1062663"/>
              </a:xfrm>
              <a:prstGeom prst="rect">
                <a:avLst/>
              </a:prstGeom>
              <a:blipFill>
                <a:blip r:embed="rId5"/>
                <a:stretch>
                  <a:fillRect/>
                </a:stretch>
              </a:blipFill>
            </p:spPr>
            <p:txBody>
              <a:bodyPr/>
              <a:lstStyle/>
              <a:p>
                <a:r>
                  <a:rPr lang="zh-CN" altLang="en-US">
                    <a:noFill/>
                  </a:rPr>
                  <a:t> </a:t>
                </a:r>
              </a:p>
            </p:txBody>
          </p:sp>
        </mc:Fallback>
      </mc:AlternateContent>
      <p:sp>
        <p:nvSpPr>
          <p:cNvPr id="29" name="文本框 28">
            <a:extLst>
              <a:ext uri="{FF2B5EF4-FFF2-40B4-BE49-F238E27FC236}">
                <a16:creationId xmlns:a16="http://schemas.microsoft.com/office/drawing/2014/main" id="{857E6AC2-59CB-A1EE-9102-A0DA7183A7CE}"/>
              </a:ext>
            </a:extLst>
          </p:cNvPr>
          <p:cNvSpPr txBox="1"/>
          <p:nvPr/>
        </p:nvSpPr>
        <p:spPr>
          <a:xfrm>
            <a:off x="779929" y="4645788"/>
            <a:ext cx="10632141" cy="307777"/>
          </a:xfrm>
          <a:prstGeom prst="rect">
            <a:avLst/>
          </a:prstGeom>
          <a:noFill/>
        </p:spPr>
        <p:txBody>
          <a:bodyPr wrap="square">
            <a:spAutoFit/>
          </a:bodyPr>
          <a:lstStyle/>
          <a:p>
            <a:r>
              <a:rPr lang="zh-CN" altLang="en-US" sz="1400" dirty="0">
                <a:latin typeface="宋体" panose="02010600030101010101" pitchFamily="2" charset="-122"/>
              </a:rPr>
              <a:t>通过对辅助对比损失的优化可以在隐空间内同时拉远负样本对距离（真实和伪造）、拉近正样本对距离（</a:t>
            </a:r>
            <a:r>
              <a:rPr lang="en-US" altLang="zh-CN" sz="1400" dirty="0" err="1">
                <a:latin typeface="宋体" panose="02010600030101010101" pitchFamily="2" charset="-122"/>
              </a:rPr>
              <a:t>BlendFake</a:t>
            </a:r>
            <a:r>
              <a:rPr lang="zh-CN" altLang="en-US" sz="1400" dirty="0">
                <a:latin typeface="宋体" panose="02010600030101010101" pitchFamily="2" charset="-122"/>
              </a:rPr>
              <a:t>和</a:t>
            </a:r>
            <a:r>
              <a:rPr lang="en-US" altLang="zh-CN" sz="1400" dirty="0" err="1">
                <a:latin typeface="宋体" panose="02010600030101010101" pitchFamily="2" charset="-122"/>
              </a:rPr>
              <a:t>DeepFake</a:t>
            </a:r>
            <a:r>
              <a:rPr lang="zh-CN" altLang="en-US" sz="1400" dirty="0">
                <a:latin typeface="宋体" panose="02010600030101010101" pitchFamily="2" charset="-122"/>
              </a:rPr>
              <a:t>）。</a:t>
            </a:r>
            <a:endParaRPr lang="en-US" altLang="zh-CN" sz="1400" dirty="0">
              <a:latin typeface="宋体" panose="02010600030101010101" pitchFamily="2" charset="-122"/>
            </a:endParaRPr>
          </a:p>
        </p:txBody>
      </p:sp>
    </p:spTree>
    <p:extLst>
      <p:ext uri="{BB962C8B-B14F-4D97-AF65-F5344CB8AC3E}">
        <p14:creationId xmlns:p14="http://schemas.microsoft.com/office/powerpoint/2010/main" val="23639035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FF814-D2C3-DCF6-3225-143F4CE5D440}"/>
            </a:ext>
          </a:extLst>
        </p:cNvPr>
        <p:cNvGrpSpPr/>
        <p:nvPr/>
      </p:nvGrpSpPr>
      <p:grpSpPr>
        <a:xfrm>
          <a:off x="0" y="0"/>
          <a:ext cx="0" cy="0"/>
          <a:chOff x="0" y="0"/>
          <a:chExt cx="0" cy="0"/>
        </a:xfrm>
      </p:grpSpPr>
      <p:sp>
        <p:nvSpPr>
          <p:cNvPr id="49" name="矩形 48">
            <a:extLst>
              <a:ext uri="{FF2B5EF4-FFF2-40B4-BE49-F238E27FC236}">
                <a16:creationId xmlns:a16="http://schemas.microsoft.com/office/drawing/2014/main" id="{84BD4AD8-8CC8-90D2-FE8F-65ABF76984CD}"/>
              </a:ext>
            </a:extLst>
          </p:cNvPr>
          <p:cNvSpPr/>
          <p:nvPr/>
        </p:nvSpPr>
        <p:spPr>
          <a:xfrm>
            <a:off x="936000" y="0"/>
            <a:ext cx="8060766" cy="646331"/>
          </a:xfrm>
          <a:prstGeom prst="rect">
            <a:avLst/>
          </a:prstGeom>
        </p:spPr>
        <p:txBody>
          <a:bodyPr wrap="square">
            <a:spAutoFit/>
          </a:bodyPr>
          <a:lstStyle/>
          <a:p>
            <a:pPr lvl="0" fontAlgn="auto">
              <a:spcBef>
                <a:spcPts val="0"/>
              </a:spcBef>
              <a:spcAft>
                <a:spcPts val="0"/>
              </a:spcAft>
              <a:tabLst>
                <a:tab pos="2778125" algn="l"/>
              </a:tabLst>
              <a:defRPr/>
            </a:pPr>
            <a:r>
              <a:rPr lang="zh-CN" altLang="en-US" sz="3600" b="1" kern="0" dirty="0">
                <a:solidFill>
                  <a:srgbClr val="ED7D31"/>
                </a:solidFill>
                <a:latin typeface="Arial"/>
                <a:ea typeface="微软雅黑"/>
              </a:rPr>
              <a:t>四、创新目标和初步思路</a:t>
            </a:r>
          </a:p>
        </p:txBody>
      </p:sp>
      <p:cxnSp>
        <p:nvCxnSpPr>
          <p:cNvPr id="15" name="直接连接符 14">
            <a:extLst>
              <a:ext uri="{FF2B5EF4-FFF2-40B4-BE49-F238E27FC236}">
                <a16:creationId xmlns:a16="http://schemas.microsoft.com/office/drawing/2014/main" id="{4172F20E-C0CF-8FF9-DCDA-1A0F325CCD7B}"/>
              </a:ext>
            </a:extLst>
          </p:cNvPr>
          <p:cNvCxnSpPr>
            <a:cxnSpLocks/>
          </p:cNvCxnSpPr>
          <p:nvPr/>
        </p:nvCxnSpPr>
        <p:spPr bwMode="auto">
          <a:xfrm>
            <a:off x="1028700" y="646331"/>
            <a:ext cx="11163300" cy="0"/>
          </a:xfrm>
          <a:prstGeom prst="lin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文本占位符 8">
            <a:extLst>
              <a:ext uri="{FF2B5EF4-FFF2-40B4-BE49-F238E27FC236}">
                <a16:creationId xmlns:a16="http://schemas.microsoft.com/office/drawing/2014/main" id="{E23FA46B-F00D-B9BA-A48B-F9A9AC6E3474}"/>
              </a:ext>
            </a:extLst>
          </p:cNvPr>
          <p:cNvSpPr>
            <a:spLocks noGrp="1"/>
          </p:cNvSpPr>
          <p:nvPr>
            <p:ph type="body" idx="1"/>
          </p:nvPr>
        </p:nvSpPr>
        <p:spPr>
          <a:xfrm>
            <a:off x="519794" y="877242"/>
            <a:ext cx="3845472" cy="639762"/>
          </a:xfrm>
          <a:prstGeom prst="rect">
            <a:avLst/>
          </a:prstGeom>
          <a:gradFill flip="none" rotWithShape="1">
            <a:gsLst>
              <a:gs pos="0">
                <a:schemeClr val="accent1">
                  <a:lumMod val="75000"/>
                </a:schemeClr>
              </a:gs>
              <a:gs pos="100000">
                <a:schemeClr val="accent1"/>
              </a:gs>
            </a:gsLst>
            <a:lin ang="8100000" scaled="1"/>
            <a:tileRect/>
          </a:gradFill>
          <a:ln w="57150">
            <a:gradFill flip="none" rotWithShape="1">
              <a:gsLst>
                <a:gs pos="0">
                  <a:schemeClr val="accent1"/>
                </a:gs>
                <a:gs pos="100000">
                  <a:schemeClr val="accent1">
                    <a:lumMod val="75000"/>
                  </a:schemeClr>
                </a:gs>
              </a:gsLst>
              <a:lin ang="8100000" scaled="1"/>
              <a:tileRect/>
            </a:gradFill>
          </a:ln>
          <a:effectLst>
            <a:outerShdw blurRad="3810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3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混合训练</a:t>
            </a:r>
          </a:p>
        </p:txBody>
      </p:sp>
      <p:pic>
        <p:nvPicPr>
          <p:cNvPr id="3" name="图片 2">
            <a:extLst>
              <a:ext uri="{FF2B5EF4-FFF2-40B4-BE49-F238E27FC236}">
                <a16:creationId xmlns:a16="http://schemas.microsoft.com/office/drawing/2014/main" id="{E9FFCF2C-E6AE-1E77-4194-5A12344543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917" y="-360000"/>
            <a:ext cx="1361034" cy="1361034"/>
          </a:xfrm>
          <a:prstGeom prst="rect">
            <a:avLst/>
          </a:prstGeom>
        </p:spPr>
      </p:pic>
      <p:sp>
        <p:nvSpPr>
          <p:cNvPr id="8" name="Rectangle 30">
            <a:extLst>
              <a:ext uri="{FF2B5EF4-FFF2-40B4-BE49-F238E27FC236}">
                <a16:creationId xmlns:a16="http://schemas.microsoft.com/office/drawing/2014/main" id="{AE6C0EC4-B1CB-4832-F48F-2187215AA56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5" name="Rectangle 44">
            <a:extLst>
              <a:ext uri="{FF2B5EF4-FFF2-40B4-BE49-F238E27FC236}">
                <a16:creationId xmlns:a16="http://schemas.microsoft.com/office/drawing/2014/main" id="{BC6F7E59-BC57-CA45-F1E4-571CE27743D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文本框 28">
            <a:extLst>
              <a:ext uri="{FF2B5EF4-FFF2-40B4-BE49-F238E27FC236}">
                <a16:creationId xmlns:a16="http://schemas.microsoft.com/office/drawing/2014/main" id="{F8E7F070-D347-71A1-6315-9E5D2C9D798F}"/>
              </a:ext>
            </a:extLst>
          </p:cNvPr>
          <p:cNvSpPr txBox="1"/>
          <p:nvPr/>
        </p:nvSpPr>
        <p:spPr>
          <a:xfrm>
            <a:off x="519794" y="2072918"/>
            <a:ext cx="4321147" cy="307777"/>
          </a:xfrm>
          <a:prstGeom prst="rect">
            <a:avLst/>
          </a:prstGeom>
          <a:noFill/>
        </p:spPr>
        <p:txBody>
          <a:bodyPr wrap="square">
            <a:spAutoFit/>
          </a:bodyPr>
          <a:lstStyle/>
          <a:p>
            <a:r>
              <a:rPr lang="zh-CN" altLang="en-US" sz="1400" dirty="0">
                <a:latin typeface="宋体" panose="02010600030101010101" pitchFamily="2" charset="-122"/>
              </a:rPr>
              <a:t>基于</a:t>
            </a:r>
            <a:r>
              <a:rPr lang="en-US" altLang="zh-CN" sz="1400" dirty="0" err="1">
                <a:latin typeface="宋体" panose="02010600030101010101" pitchFamily="2" charset="-122"/>
              </a:rPr>
              <a:t>DeepfakeBench</a:t>
            </a:r>
            <a:r>
              <a:rPr lang="zh-CN" altLang="en-US" sz="1400" dirty="0">
                <a:latin typeface="宋体" panose="02010600030101010101" pitchFamily="2" charset="-122"/>
              </a:rPr>
              <a:t>标准评估协议的评估结果。</a:t>
            </a:r>
            <a:endParaRPr lang="en-US" altLang="zh-CN" sz="1400" dirty="0">
              <a:latin typeface="宋体" panose="02010600030101010101" pitchFamily="2" charset="-122"/>
            </a:endParaRPr>
          </a:p>
        </p:txBody>
      </p:sp>
      <p:graphicFrame>
        <p:nvGraphicFramePr>
          <p:cNvPr id="2" name="表格 1">
            <a:extLst>
              <a:ext uri="{FF2B5EF4-FFF2-40B4-BE49-F238E27FC236}">
                <a16:creationId xmlns:a16="http://schemas.microsoft.com/office/drawing/2014/main" id="{55B99519-5D8B-AFDE-DD47-390C1C0CC3CD}"/>
              </a:ext>
            </a:extLst>
          </p:cNvPr>
          <p:cNvGraphicFramePr>
            <a:graphicFrameLocks noGrp="1"/>
          </p:cNvGraphicFramePr>
          <p:nvPr>
            <p:extLst>
              <p:ext uri="{D42A27DB-BD31-4B8C-83A1-F6EECF244321}">
                <p14:modId xmlns:p14="http://schemas.microsoft.com/office/powerpoint/2010/main" val="3619655084"/>
              </p:ext>
            </p:extLst>
          </p:nvPr>
        </p:nvGraphicFramePr>
        <p:xfrm>
          <a:off x="519794" y="2662932"/>
          <a:ext cx="10505740" cy="561316"/>
        </p:xfrm>
        <a:graphic>
          <a:graphicData uri="http://schemas.openxmlformats.org/drawingml/2006/table">
            <a:tbl>
              <a:tblPr>
                <a:tableStyleId>{5C22544A-7EE6-4342-B048-85BDC9FD1C3A}</a:tableStyleId>
              </a:tblPr>
              <a:tblGrid>
                <a:gridCol w="750410">
                  <a:extLst>
                    <a:ext uri="{9D8B030D-6E8A-4147-A177-3AD203B41FA5}">
                      <a16:colId xmlns:a16="http://schemas.microsoft.com/office/drawing/2014/main" val="2135173158"/>
                    </a:ext>
                  </a:extLst>
                </a:gridCol>
                <a:gridCol w="750410">
                  <a:extLst>
                    <a:ext uri="{9D8B030D-6E8A-4147-A177-3AD203B41FA5}">
                      <a16:colId xmlns:a16="http://schemas.microsoft.com/office/drawing/2014/main" val="3490856525"/>
                    </a:ext>
                  </a:extLst>
                </a:gridCol>
                <a:gridCol w="750410">
                  <a:extLst>
                    <a:ext uri="{9D8B030D-6E8A-4147-A177-3AD203B41FA5}">
                      <a16:colId xmlns:a16="http://schemas.microsoft.com/office/drawing/2014/main" val="3443443644"/>
                    </a:ext>
                  </a:extLst>
                </a:gridCol>
                <a:gridCol w="750410">
                  <a:extLst>
                    <a:ext uri="{9D8B030D-6E8A-4147-A177-3AD203B41FA5}">
                      <a16:colId xmlns:a16="http://schemas.microsoft.com/office/drawing/2014/main" val="1468532133"/>
                    </a:ext>
                  </a:extLst>
                </a:gridCol>
                <a:gridCol w="750410">
                  <a:extLst>
                    <a:ext uri="{9D8B030D-6E8A-4147-A177-3AD203B41FA5}">
                      <a16:colId xmlns:a16="http://schemas.microsoft.com/office/drawing/2014/main" val="4054630818"/>
                    </a:ext>
                  </a:extLst>
                </a:gridCol>
                <a:gridCol w="750410">
                  <a:extLst>
                    <a:ext uri="{9D8B030D-6E8A-4147-A177-3AD203B41FA5}">
                      <a16:colId xmlns:a16="http://schemas.microsoft.com/office/drawing/2014/main" val="2575683716"/>
                    </a:ext>
                  </a:extLst>
                </a:gridCol>
                <a:gridCol w="750410">
                  <a:extLst>
                    <a:ext uri="{9D8B030D-6E8A-4147-A177-3AD203B41FA5}">
                      <a16:colId xmlns:a16="http://schemas.microsoft.com/office/drawing/2014/main" val="1234488397"/>
                    </a:ext>
                  </a:extLst>
                </a:gridCol>
                <a:gridCol w="750410">
                  <a:extLst>
                    <a:ext uri="{9D8B030D-6E8A-4147-A177-3AD203B41FA5}">
                      <a16:colId xmlns:a16="http://schemas.microsoft.com/office/drawing/2014/main" val="3337386598"/>
                    </a:ext>
                  </a:extLst>
                </a:gridCol>
                <a:gridCol w="750410">
                  <a:extLst>
                    <a:ext uri="{9D8B030D-6E8A-4147-A177-3AD203B41FA5}">
                      <a16:colId xmlns:a16="http://schemas.microsoft.com/office/drawing/2014/main" val="1579279513"/>
                    </a:ext>
                  </a:extLst>
                </a:gridCol>
                <a:gridCol w="750410">
                  <a:extLst>
                    <a:ext uri="{9D8B030D-6E8A-4147-A177-3AD203B41FA5}">
                      <a16:colId xmlns:a16="http://schemas.microsoft.com/office/drawing/2014/main" val="616703912"/>
                    </a:ext>
                  </a:extLst>
                </a:gridCol>
                <a:gridCol w="750410">
                  <a:extLst>
                    <a:ext uri="{9D8B030D-6E8A-4147-A177-3AD203B41FA5}">
                      <a16:colId xmlns:a16="http://schemas.microsoft.com/office/drawing/2014/main" val="2765479196"/>
                    </a:ext>
                  </a:extLst>
                </a:gridCol>
                <a:gridCol w="750410">
                  <a:extLst>
                    <a:ext uri="{9D8B030D-6E8A-4147-A177-3AD203B41FA5}">
                      <a16:colId xmlns:a16="http://schemas.microsoft.com/office/drawing/2014/main" val="1566997097"/>
                    </a:ext>
                  </a:extLst>
                </a:gridCol>
                <a:gridCol w="750410">
                  <a:extLst>
                    <a:ext uri="{9D8B030D-6E8A-4147-A177-3AD203B41FA5}">
                      <a16:colId xmlns:a16="http://schemas.microsoft.com/office/drawing/2014/main" val="4038225205"/>
                    </a:ext>
                  </a:extLst>
                </a:gridCol>
                <a:gridCol w="750410">
                  <a:extLst>
                    <a:ext uri="{9D8B030D-6E8A-4147-A177-3AD203B41FA5}">
                      <a16:colId xmlns:a16="http://schemas.microsoft.com/office/drawing/2014/main" val="3252186863"/>
                    </a:ext>
                  </a:extLst>
                </a:gridCol>
              </a:tblGrid>
              <a:tr h="136501">
                <a:tc>
                  <a:txBody>
                    <a:bodyPr/>
                    <a:lstStyle/>
                    <a:p>
                      <a:pPr algn="ctr" fontAlgn="ctr"/>
                      <a:r>
                        <a:rPr lang="zh-CN" altLang="en-US" sz="1800" b="1" u="none" strike="noStrike">
                          <a:effectLst/>
                        </a:rPr>
                        <a:t>　</a:t>
                      </a:r>
                      <a:endParaRPr lang="zh-CN" altLang="en-US" sz="1800" b="1" i="0" u="none" strike="noStrike">
                        <a:solidFill>
                          <a:srgbClr val="000000"/>
                        </a:solidFill>
                        <a:effectLst/>
                        <a:latin typeface="Cascadia Code Light" panose="020B0609020000020004" pitchFamily="49" charset="0"/>
                        <a:ea typeface="等线" panose="02010600030101010101" pitchFamily="2" charset="-122"/>
                      </a:endParaRPr>
                    </a:p>
                  </a:txBody>
                  <a:tcPr marL="5056" marR="5056" marT="5056" marB="0" anchor="ctr"/>
                </a:tc>
                <a:tc>
                  <a:txBody>
                    <a:bodyPr/>
                    <a:lstStyle/>
                    <a:p>
                      <a:pPr algn="ctr" fontAlgn="ctr"/>
                      <a:r>
                        <a:rPr lang="en-US" sz="1800" b="1" u="none" strike="noStrike">
                          <a:effectLst/>
                        </a:rPr>
                        <a:t>FF++</a:t>
                      </a:r>
                      <a:endParaRPr lang="en-US" sz="1800" b="1" i="0" u="none" strike="noStrike">
                        <a:solidFill>
                          <a:srgbClr val="000000"/>
                        </a:solidFill>
                        <a:effectLst/>
                        <a:latin typeface="Cascadia Code Light" panose="020B0609020000020004" pitchFamily="49" charset="0"/>
                        <a:ea typeface="等线" panose="02010600030101010101" pitchFamily="2" charset="-122"/>
                      </a:endParaRPr>
                    </a:p>
                  </a:txBody>
                  <a:tcPr marL="5056" marR="5056" marT="5056" marB="0" anchor="ctr"/>
                </a:tc>
                <a:tc>
                  <a:txBody>
                    <a:bodyPr/>
                    <a:lstStyle/>
                    <a:p>
                      <a:pPr algn="ctr" fontAlgn="ctr"/>
                      <a:r>
                        <a:rPr lang="en-US" sz="1800" b="1" u="none" strike="noStrike" dirty="0">
                          <a:effectLst/>
                        </a:rPr>
                        <a:t>FF-F2F</a:t>
                      </a:r>
                      <a:endParaRPr lang="en-US" sz="1800" b="1" i="0" u="none" strike="noStrike" dirty="0">
                        <a:solidFill>
                          <a:srgbClr val="000000"/>
                        </a:solidFill>
                        <a:effectLst/>
                        <a:latin typeface="Cascadia Code Light" panose="020B0609020000020004" pitchFamily="49" charset="0"/>
                        <a:ea typeface="等线" panose="02010600030101010101" pitchFamily="2" charset="-122"/>
                      </a:endParaRPr>
                    </a:p>
                  </a:txBody>
                  <a:tcPr marL="5056" marR="5056" marT="5056" marB="0" anchor="ctr"/>
                </a:tc>
                <a:tc>
                  <a:txBody>
                    <a:bodyPr/>
                    <a:lstStyle/>
                    <a:p>
                      <a:pPr algn="ctr" fontAlgn="ctr"/>
                      <a:r>
                        <a:rPr lang="en-US" sz="1800" b="1" u="none" strike="noStrike">
                          <a:effectLst/>
                        </a:rPr>
                        <a:t>FF-DF</a:t>
                      </a:r>
                      <a:endParaRPr lang="en-US" sz="1800" b="1" i="0" u="none" strike="noStrike">
                        <a:solidFill>
                          <a:srgbClr val="000000"/>
                        </a:solidFill>
                        <a:effectLst/>
                        <a:latin typeface="Cascadia Code Light" panose="020B0609020000020004" pitchFamily="49" charset="0"/>
                        <a:ea typeface="等线" panose="02010600030101010101" pitchFamily="2" charset="-122"/>
                      </a:endParaRPr>
                    </a:p>
                  </a:txBody>
                  <a:tcPr marL="5056" marR="5056" marT="5056" marB="0" anchor="ctr"/>
                </a:tc>
                <a:tc>
                  <a:txBody>
                    <a:bodyPr/>
                    <a:lstStyle/>
                    <a:p>
                      <a:pPr algn="ctr" fontAlgn="ctr"/>
                      <a:r>
                        <a:rPr lang="en-US" sz="1800" b="1" u="none" strike="noStrike">
                          <a:effectLst/>
                        </a:rPr>
                        <a:t>FF-FS</a:t>
                      </a:r>
                      <a:endParaRPr lang="en-US" sz="1800" b="1" i="0" u="none" strike="noStrike">
                        <a:solidFill>
                          <a:srgbClr val="000000"/>
                        </a:solidFill>
                        <a:effectLst/>
                        <a:latin typeface="Cascadia Code Light" panose="020B0609020000020004" pitchFamily="49" charset="0"/>
                        <a:ea typeface="等线" panose="02010600030101010101" pitchFamily="2" charset="-122"/>
                      </a:endParaRPr>
                    </a:p>
                  </a:txBody>
                  <a:tcPr marL="5056" marR="5056" marT="5056" marB="0" anchor="ctr"/>
                </a:tc>
                <a:tc>
                  <a:txBody>
                    <a:bodyPr/>
                    <a:lstStyle/>
                    <a:p>
                      <a:pPr algn="ctr" fontAlgn="ctr"/>
                      <a:r>
                        <a:rPr lang="en-US" sz="1800" b="1" u="none" strike="noStrike">
                          <a:effectLst/>
                        </a:rPr>
                        <a:t>FF-NT</a:t>
                      </a:r>
                      <a:endParaRPr lang="en-US" sz="1800" b="1" i="0" u="none" strike="noStrike">
                        <a:solidFill>
                          <a:srgbClr val="000000"/>
                        </a:solidFill>
                        <a:effectLst/>
                        <a:latin typeface="Cascadia Code Light" panose="020B0609020000020004" pitchFamily="49" charset="0"/>
                        <a:ea typeface="等线" panose="02010600030101010101" pitchFamily="2" charset="-122"/>
                      </a:endParaRPr>
                    </a:p>
                  </a:txBody>
                  <a:tcPr marL="5056" marR="5056" marT="5056" marB="0" anchor="ctr"/>
                </a:tc>
                <a:tc>
                  <a:txBody>
                    <a:bodyPr/>
                    <a:lstStyle/>
                    <a:p>
                      <a:pPr algn="ctr" fontAlgn="ctr"/>
                      <a:r>
                        <a:rPr lang="en-US" sz="1800" b="1" u="none" strike="noStrike" dirty="0" err="1">
                          <a:effectLst/>
                        </a:rPr>
                        <a:t>FSh</a:t>
                      </a:r>
                      <a:endParaRPr lang="en-US" sz="1800" b="1" i="0" u="none" strike="noStrike" dirty="0">
                        <a:solidFill>
                          <a:srgbClr val="000000"/>
                        </a:solidFill>
                        <a:effectLst/>
                        <a:latin typeface="Cascadia Code Light" panose="020B0609020000020004" pitchFamily="49" charset="0"/>
                        <a:ea typeface="等线" panose="02010600030101010101" pitchFamily="2" charset="-122"/>
                      </a:endParaRPr>
                    </a:p>
                  </a:txBody>
                  <a:tcPr marL="5056" marR="5056" marT="5056" marB="0" anchor="ctr"/>
                </a:tc>
                <a:tc>
                  <a:txBody>
                    <a:bodyPr/>
                    <a:lstStyle/>
                    <a:p>
                      <a:pPr algn="ctr" fontAlgn="ctr"/>
                      <a:r>
                        <a:rPr lang="en-US" sz="1800" b="1" u="none" strike="noStrike">
                          <a:effectLst/>
                        </a:rPr>
                        <a:t>DFD</a:t>
                      </a:r>
                      <a:endParaRPr lang="en-US" sz="1800" b="1" i="0" u="none" strike="noStrike">
                        <a:solidFill>
                          <a:srgbClr val="000000"/>
                        </a:solidFill>
                        <a:effectLst/>
                        <a:latin typeface="Cascadia Code Light" panose="020B0609020000020004" pitchFamily="49" charset="0"/>
                        <a:ea typeface="等线" panose="02010600030101010101" pitchFamily="2" charset="-122"/>
                      </a:endParaRPr>
                    </a:p>
                  </a:txBody>
                  <a:tcPr marL="5056" marR="5056" marT="5056" marB="0" anchor="ctr"/>
                </a:tc>
                <a:tc>
                  <a:txBody>
                    <a:bodyPr/>
                    <a:lstStyle/>
                    <a:p>
                      <a:pPr algn="ctr" fontAlgn="ctr"/>
                      <a:r>
                        <a:rPr lang="en-US" sz="1800" b="1" u="none" strike="noStrike" dirty="0">
                          <a:effectLst/>
                        </a:rPr>
                        <a:t>CDFv1</a:t>
                      </a:r>
                      <a:endParaRPr lang="en-US" sz="1800" b="1" i="0" u="none" strike="noStrike" dirty="0">
                        <a:solidFill>
                          <a:srgbClr val="000000"/>
                        </a:solidFill>
                        <a:effectLst/>
                        <a:latin typeface="Cascadia Code Light" panose="020B0609020000020004" pitchFamily="49" charset="0"/>
                        <a:ea typeface="等线" panose="02010600030101010101" pitchFamily="2" charset="-122"/>
                      </a:endParaRPr>
                    </a:p>
                  </a:txBody>
                  <a:tcPr marL="5056" marR="5056" marT="5056" marB="0" anchor="ctr"/>
                </a:tc>
                <a:tc>
                  <a:txBody>
                    <a:bodyPr/>
                    <a:lstStyle/>
                    <a:p>
                      <a:pPr algn="ctr" fontAlgn="ctr"/>
                      <a:r>
                        <a:rPr lang="en-US" sz="1800" b="1" u="none" strike="noStrike" dirty="0">
                          <a:effectLst/>
                        </a:rPr>
                        <a:t>CDFv2</a:t>
                      </a:r>
                      <a:endParaRPr lang="en-US" sz="1800" b="1" i="0" u="none" strike="noStrike" dirty="0">
                        <a:solidFill>
                          <a:srgbClr val="000000"/>
                        </a:solidFill>
                        <a:effectLst/>
                        <a:latin typeface="Cascadia Code Light" panose="020B0609020000020004" pitchFamily="49" charset="0"/>
                        <a:ea typeface="等线" panose="02010600030101010101" pitchFamily="2" charset="-122"/>
                      </a:endParaRPr>
                    </a:p>
                  </a:txBody>
                  <a:tcPr marL="5056" marR="5056" marT="5056" marB="0" anchor="ctr"/>
                </a:tc>
                <a:tc>
                  <a:txBody>
                    <a:bodyPr/>
                    <a:lstStyle/>
                    <a:p>
                      <a:pPr algn="ctr" fontAlgn="ctr"/>
                      <a:r>
                        <a:rPr lang="en-US" sz="1800" b="1" u="none" strike="noStrike">
                          <a:effectLst/>
                        </a:rPr>
                        <a:t>DFDC</a:t>
                      </a:r>
                      <a:endParaRPr lang="en-US" sz="1800" b="1" i="0" u="none" strike="noStrike">
                        <a:solidFill>
                          <a:srgbClr val="000000"/>
                        </a:solidFill>
                        <a:effectLst/>
                        <a:latin typeface="Cascadia Code Light" panose="020B0609020000020004" pitchFamily="49" charset="0"/>
                        <a:ea typeface="等线" panose="02010600030101010101" pitchFamily="2" charset="-122"/>
                      </a:endParaRPr>
                    </a:p>
                  </a:txBody>
                  <a:tcPr marL="5056" marR="5056" marT="5056" marB="0" anchor="ctr"/>
                </a:tc>
                <a:tc>
                  <a:txBody>
                    <a:bodyPr/>
                    <a:lstStyle/>
                    <a:p>
                      <a:pPr algn="ctr" fontAlgn="ctr"/>
                      <a:r>
                        <a:rPr lang="en-US" sz="1800" b="1" u="none" strike="noStrike">
                          <a:effectLst/>
                        </a:rPr>
                        <a:t>DFDCP</a:t>
                      </a:r>
                      <a:endParaRPr lang="en-US" sz="1800" b="1" i="0" u="none" strike="noStrike">
                        <a:solidFill>
                          <a:srgbClr val="000000"/>
                        </a:solidFill>
                        <a:effectLst/>
                        <a:latin typeface="Cascadia Code Light" panose="020B0609020000020004" pitchFamily="49" charset="0"/>
                        <a:ea typeface="等线" panose="02010600030101010101" pitchFamily="2" charset="-122"/>
                      </a:endParaRPr>
                    </a:p>
                  </a:txBody>
                  <a:tcPr marL="5056" marR="5056" marT="5056" marB="0" anchor="ctr"/>
                </a:tc>
                <a:tc>
                  <a:txBody>
                    <a:bodyPr/>
                    <a:lstStyle/>
                    <a:p>
                      <a:pPr algn="ctr" fontAlgn="ctr"/>
                      <a:r>
                        <a:rPr lang="en-US" sz="1800" b="1" u="none" strike="noStrike">
                          <a:effectLst/>
                        </a:rPr>
                        <a:t>UADFV</a:t>
                      </a:r>
                      <a:endParaRPr lang="en-US" sz="1800" b="1" i="0" u="none" strike="noStrike">
                        <a:solidFill>
                          <a:srgbClr val="000000"/>
                        </a:solidFill>
                        <a:effectLst/>
                        <a:latin typeface="Cascadia Code Light" panose="020B0609020000020004" pitchFamily="49" charset="0"/>
                        <a:ea typeface="等线" panose="02010600030101010101" pitchFamily="2" charset="-122"/>
                      </a:endParaRPr>
                    </a:p>
                  </a:txBody>
                  <a:tcPr marL="5056" marR="5056" marT="5056" marB="0" anchor="ctr"/>
                </a:tc>
                <a:tc>
                  <a:txBody>
                    <a:bodyPr/>
                    <a:lstStyle/>
                    <a:p>
                      <a:pPr algn="ctr" fontAlgn="ctr"/>
                      <a:r>
                        <a:rPr lang="en-US" sz="1800" b="1" u="none" strike="noStrike">
                          <a:effectLst/>
                        </a:rPr>
                        <a:t>Avg.</a:t>
                      </a:r>
                      <a:endParaRPr lang="en-US" sz="1800" b="1" i="0" u="none" strike="noStrike">
                        <a:solidFill>
                          <a:srgbClr val="000000"/>
                        </a:solidFill>
                        <a:effectLst/>
                        <a:latin typeface="Cascadia Code Light" panose="020B0609020000020004" pitchFamily="49" charset="0"/>
                        <a:ea typeface="等线" panose="02010600030101010101" pitchFamily="2" charset="-122"/>
                      </a:endParaRPr>
                    </a:p>
                  </a:txBody>
                  <a:tcPr marL="5056" marR="5056" marT="5056" marB="0" anchor="ctr"/>
                </a:tc>
                <a:extLst>
                  <a:ext uri="{0D108BD9-81ED-4DB2-BD59-A6C34878D82A}">
                    <a16:rowId xmlns:a16="http://schemas.microsoft.com/office/drawing/2014/main" val="4240096257"/>
                  </a:ext>
                </a:extLst>
              </a:tr>
              <a:tr h="40371">
                <a:tc>
                  <a:txBody>
                    <a:bodyPr/>
                    <a:lstStyle/>
                    <a:p>
                      <a:pPr algn="ctr" fontAlgn="ctr"/>
                      <a:r>
                        <a:rPr lang="en-US" sz="1800" b="0" i="0" u="none" strike="noStrike" dirty="0">
                          <a:solidFill>
                            <a:srgbClr val="000000"/>
                          </a:solidFill>
                          <a:effectLst/>
                          <a:latin typeface="Cascadia Code Light" panose="020B0609020000020004" pitchFamily="49" charset="0"/>
                          <a:ea typeface="等线" panose="02010600030101010101" pitchFamily="2" charset="-122"/>
                        </a:rPr>
                        <a:t>O</a:t>
                      </a:r>
                      <a:r>
                        <a:rPr lang="en-US" altLang="zh-CN" sz="1800" b="0" i="0" u="none" strike="noStrike" dirty="0">
                          <a:solidFill>
                            <a:srgbClr val="000000"/>
                          </a:solidFill>
                          <a:effectLst/>
                          <a:latin typeface="Cascadia Code Light" panose="020B0609020000020004" pitchFamily="49" charset="0"/>
                          <a:ea typeface="等线" panose="02010600030101010101" pitchFamily="2" charset="-122"/>
                        </a:rPr>
                        <a:t>urs</a:t>
                      </a:r>
                      <a:endParaRPr lang="en-US" sz="1800" b="0" i="0" u="none" strike="noStrike" dirty="0">
                        <a:solidFill>
                          <a:srgbClr val="000000"/>
                        </a:solidFill>
                        <a:effectLst/>
                        <a:latin typeface="Cascadia Code Light" panose="020B0609020000020004" pitchFamily="49" charset="0"/>
                        <a:ea typeface="等线" panose="02010600030101010101" pitchFamily="2" charset="-122"/>
                      </a:endParaRPr>
                    </a:p>
                  </a:txBody>
                  <a:tcPr marL="7620" marR="7620" marT="7620" marB="0" anchor="ctr"/>
                </a:tc>
                <a:tc>
                  <a:txBody>
                    <a:bodyPr/>
                    <a:lstStyle/>
                    <a:p>
                      <a:pPr algn="ctr" fontAlgn="ctr"/>
                      <a:r>
                        <a:rPr lang="en-US" altLang="zh-CN" sz="1800" b="0" i="0" u="none" strike="noStrike">
                          <a:solidFill>
                            <a:srgbClr val="000000"/>
                          </a:solidFill>
                          <a:effectLst/>
                          <a:latin typeface="Cascadia Code Light" panose="020B0609020000020004" pitchFamily="49" charset="0"/>
                          <a:ea typeface="等线" panose="02010600030101010101" pitchFamily="2" charset="-122"/>
                        </a:rPr>
                        <a:t>0.961 </a:t>
                      </a:r>
                    </a:p>
                  </a:txBody>
                  <a:tcPr marL="7620" marR="7620" marT="7620" marB="0" anchor="ctr"/>
                </a:tc>
                <a:tc>
                  <a:txBody>
                    <a:bodyPr/>
                    <a:lstStyle/>
                    <a:p>
                      <a:pPr algn="ctr" fontAlgn="ctr"/>
                      <a:r>
                        <a:rPr lang="en-US" altLang="zh-CN" sz="1800" b="0" i="0" u="none" strike="noStrike" dirty="0">
                          <a:solidFill>
                            <a:srgbClr val="000000"/>
                          </a:solidFill>
                          <a:effectLst/>
                          <a:latin typeface="Cascadia Code Light" panose="020B0609020000020004" pitchFamily="49" charset="0"/>
                          <a:ea typeface="等线" panose="02010600030101010101" pitchFamily="2" charset="-122"/>
                        </a:rPr>
                        <a:t>0.971 </a:t>
                      </a:r>
                    </a:p>
                  </a:txBody>
                  <a:tcPr marL="7620" marR="7620" marT="7620" marB="0" anchor="ctr"/>
                </a:tc>
                <a:tc>
                  <a:txBody>
                    <a:bodyPr/>
                    <a:lstStyle/>
                    <a:p>
                      <a:pPr algn="ctr" fontAlgn="ctr"/>
                      <a:r>
                        <a:rPr lang="en-US" altLang="zh-CN" sz="1800" b="0" i="0" u="none" strike="noStrike">
                          <a:solidFill>
                            <a:srgbClr val="000000"/>
                          </a:solidFill>
                          <a:effectLst/>
                          <a:latin typeface="Cascadia Code Light" panose="020B0609020000020004" pitchFamily="49" charset="0"/>
                          <a:ea typeface="等线" panose="02010600030101010101" pitchFamily="2" charset="-122"/>
                        </a:rPr>
                        <a:t>0.980 </a:t>
                      </a:r>
                    </a:p>
                  </a:txBody>
                  <a:tcPr marL="7620" marR="7620" marT="7620" marB="0" anchor="ctr"/>
                </a:tc>
                <a:tc>
                  <a:txBody>
                    <a:bodyPr/>
                    <a:lstStyle/>
                    <a:p>
                      <a:pPr algn="ctr" fontAlgn="ctr"/>
                      <a:r>
                        <a:rPr lang="en-US" altLang="zh-CN" sz="1800" b="0" i="0" u="none" strike="noStrike">
                          <a:solidFill>
                            <a:srgbClr val="000000"/>
                          </a:solidFill>
                          <a:effectLst/>
                          <a:latin typeface="Cascadia Code Light" panose="020B0609020000020004" pitchFamily="49" charset="0"/>
                          <a:ea typeface="等线" panose="02010600030101010101" pitchFamily="2" charset="-122"/>
                        </a:rPr>
                        <a:t>0.980 </a:t>
                      </a:r>
                    </a:p>
                  </a:txBody>
                  <a:tcPr marL="7620" marR="7620" marT="7620" marB="0" anchor="ctr"/>
                </a:tc>
                <a:tc>
                  <a:txBody>
                    <a:bodyPr/>
                    <a:lstStyle/>
                    <a:p>
                      <a:pPr algn="ctr" fontAlgn="ctr"/>
                      <a:r>
                        <a:rPr lang="en-US" altLang="zh-CN" sz="1800" b="0" i="0" u="none" strike="noStrike" dirty="0">
                          <a:solidFill>
                            <a:srgbClr val="000000"/>
                          </a:solidFill>
                          <a:effectLst/>
                          <a:latin typeface="Cascadia Code Light" panose="020B0609020000020004" pitchFamily="49" charset="0"/>
                          <a:ea typeface="等线" panose="02010600030101010101" pitchFamily="2" charset="-122"/>
                        </a:rPr>
                        <a:t>0.912 </a:t>
                      </a:r>
                    </a:p>
                  </a:txBody>
                  <a:tcPr marL="7620" marR="7620" marT="7620" marB="0" anchor="ctr"/>
                </a:tc>
                <a:tc>
                  <a:txBody>
                    <a:bodyPr/>
                    <a:lstStyle/>
                    <a:p>
                      <a:pPr algn="ctr" fontAlgn="ctr"/>
                      <a:r>
                        <a:rPr lang="en-US" altLang="zh-CN" sz="1800" b="0" i="0" u="none" strike="noStrike">
                          <a:solidFill>
                            <a:srgbClr val="000000"/>
                          </a:solidFill>
                          <a:effectLst/>
                          <a:latin typeface="Cascadia Code Light" panose="020B0609020000020004" pitchFamily="49" charset="0"/>
                          <a:ea typeface="等线" panose="02010600030101010101" pitchFamily="2" charset="-122"/>
                        </a:rPr>
                        <a:t>0.699 </a:t>
                      </a:r>
                    </a:p>
                  </a:txBody>
                  <a:tcPr marL="7620" marR="7620" marT="7620" marB="0" anchor="ctr"/>
                </a:tc>
                <a:tc>
                  <a:txBody>
                    <a:bodyPr/>
                    <a:lstStyle/>
                    <a:p>
                      <a:pPr algn="ctr" fontAlgn="ctr"/>
                      <a:r>
                        <a:rPr lang="en-US" altLang="zh-CN" sz="1800" b="0" i="0" u="none" strike="noStrike">
                          <a:solidFill>
                            <a:srgbClr val="000000"/>
                          </a:solidFill>
                          <a:effectLst/>
                          <a:latin typeface="Cascadia Code Light" panose="020B0609020000020004" pitchFamily="49" charset="0"/>
                          <a:ea typeface="等线" panose="02010600030101010101" pitchFamily="2" charset="-122"/>
                        </a:rPr>
                        <a:t>0.813 </a:t>
                      </a:r>
                    </a:p>
                  </a:txBody>
                  <a:tcPr marL="7620" marR="7620" marT="7620" marB="0" anchor="ctr"/>
                </a:tc>
                <a:tc>
                  <a:txBody>
                    <a:bodyPr/>
                    <a:lstStyle/>
                    <a:p>
                      <a:pPr algn="ctr" fontAlgn="ctr"/>
                      <a:r>
                        <a:rPr lang="en-US" altLang="zh-CN" sz="1800" b="0" i="0" u="none" strike="noStrike">
                          <a:solidFill>
                            <a:srgbClr val="000000"/>
                          </a:solidFill>
                          <a:effectLst/>
                          <a:latin typeface="Cascadia Code Light" panose="020B0609020000020004" pitchFamily="49" charset="0"/>
                          <a:ea typeface="等线" panose="02010600030101010101" pitchFamily="2" charset="-122"/>
                        </a:rPr>
                        <a:t>0.847 </a:t>
                      </a:r>
                    </a:p>
                  </a:txBody>
                  <a:tcPr marL="7620" marR="7620" marT="7620" marB="0" anchor="ctr"/>
                </a:tc>
                <a:tc>
                  <a:txBody>
                    <a:bodyPr/>
                    <a:lstStyle/>
                    <a:p>
                      <a:pPr algn="ctr" fontAlgn="ctr"/>
                      <a:r>
                        <a:rPr lang="en-US" altLang="zh-CN" sz="1800" b="0" i="0" u="none" strike="noStrike">
                          <a:solidFill>
                            <a:srgbClr val="000000"/>
                          </a:solidFill>
                          <a:effectLst/>
                          <a:latin typeface="Cascadia Code Light" panose="020B0609020000020004" pitchFamily="49" charset="0"/>
                          <a:ea typeface="等线" panose="02010600030101010101" pitchFamily="2" charset="-122"/>
                        </a:rPr>
                        <a:t>0.846 </a:t>
                      </a:r>
                    </a:p>
                  </a:txBody>
                  <a:tcPr marL="7620" marR="7620" marT="7620" marB="0" anchor="ctr"/>
                </a:tc>
                <a:tc>
                  <a:txBody>
                    <a:bodyPr/>
                    <a:lstStyle/>
                    <a:p>
                      <a:pPr algn="ctr" fontAlgn="ctr"/>
                      <a:r>
                        <a:rPr lang="en-US" altLang="zh-CN" sz="1800" b="0" i="0" u="none" strike="noStrike">
                          <a:solidFill>
                            <a:srgbClr val="000000"/>
                          </a:solidFill>
                          <a:effectLst/>
                          <a:latin typeface="Cascadia Code Light" panose="020B0609020000020004" pitchFamily="49" charset="0"/>
                          <a:ea typeface="等线" panose="02010600030101010101" pitchFamily="2" charset="-122"/>
                        </a:rPr>
                        <a:t>0.759 </a:t>
                      </a:r>
                    </a:p>
                  </a:txBody>
                  <a:tcPr marL="7620" marR="7620" marT="7620" marB="0" anchor="ctr"/>
                </a:tc>
                <a:tc>
                  <a:txBody>
                    <a:bodyPr/>
                    <a:lstStyle/>
                    <a:p>
                      <a:pPr algn="ctr" fontAlgn="ctr"/>
                      <a:r>
                        <a:rPr lang="en-US" altLang="zh-CN" sz="1800" b="0" i="0" u="none" strike="noStrike">
                          <a:solidFill>
                            <a:srgbClr val="000000"/>
                          </a:solidFill>
                          <a:effectLst/>
                          <a:latin typeface="Cascadia Code Light" panose="020B0609020000020004" pitchFamily="49" charset="0"/>
                          <a:ea typeface="等线" panose="02010600030101010101" pitchFamily="2" charset="-122"/>
                        </a:rPr>
                        <a:t>0.757 </a:t>
                      </a:r>
                    </a:p>
                  </a:txBody>
                  <a:tcPr marL="7620" marR="7620" marT="7620" marB="0" anchor="ctr"/>
                </a:tc>
                <a:tc>
                  <a:txBody>
                    <a:bodyPr/>
                    <a:lstStyle/>
                    <a:p>
                      <a:pPr algn="ctr" fontAlgn="ctr"/>
                      <a:r>
                        <a:rPr lang="en-US" altLang="zh-CN" sz="1800" b="0" i="0" u="none" strike="noStrike">
                          <a:solidFill>
                            <a:srgbClr val="000000"/>
                          </a:solidFill>
                          <a:effectLst/>
                          <a:latin typeface="Cascadia Code Light" panose="020B0609020000020004" pitchFamily="49" charset="0"/>
                          <a:ea typeface="等线" panose="02010600030101010101" pitchFamily="2" charset="-122"/>
                        </a:rPr>
                        <a:t>0.880 </a:t>
                      </a:r>
                    </a:p>
                  </a:txBody>
                  <a:tcPr marL="7620" marR="7620" marT="7620" marB="0" anchor="ctr"/>
                </a:tc>
                <a:tc>
                  <a:txBody>
                    <a:bodyPr/>
                    <a:lstStyle/>
                    <a:p>
                      <a:pPr algn="ctr" fontAlgn="ctr"/>
                      <a:r>
                        <a:rPr lang="en-US" altLang="zh-CN" sz="1800" b="0" i="0" u="none" strike="noStrike" dirty="0">
                          <a:solidFill>
                            <a:srgbClr val="000000"/>
                          </a:solidFill>
                          <a:effectLst/>
                          <a:latin typeface="Cascadia Code Light" panose="020B0609020000020004" pitchFamily="49" charset="0"/>
                          <a:ea typeface="等线" panose="02010600030101010101" pitchFamily="2" charset="-122"/>
                        </a:rPr>
                        <a:t>0.867 </a:t>
                      </a:r>
                    </a:p>
                  </a:txBody>
                  <a:tcPr marL="7620" marR="7620" marT="7620" marB="0" anchor="ctr"/>
                </a:tc>
                <a:extLst>
                  <a:ext uri="{0D108BD9-81ED-4DB2-BD59-A6C34878D82A}">
                    <a16:rowId xmlns:a16="http://schemas.microsoft.com/office/drawing/2014/main" val="3635818716"/>
                  </a:ext>
                </a:extLst>
              </a:tr>
            </a:tbl>
          </a:graphicData>
        </a:graphic>
      </p:graphicFrame>
      <p:sp>
        <p:nvSpPr>
          <p:cNvPr id="4" name="文本框 3">
            <a:extLst>
              <a:ext uri="{FF2B5EF4-FFF2-40B4-BE49-F238E27FC236}">
                <a16:creationId xmlns:a16="http://schemas.microsoft.com/office/drawing/2014/main" id="{0F7842E1-05A0-D714-5711-D4715898A8D7}"/>
              </a:ext>
            </a:extLst>
          </p:cNvPr>
          <p:cNvSpPr txBox="1"/>
          <p:nvPr/>
        </p:nvSpPr>
        <p:spPr>
          <a:xfrm>
            <a:off x="519794" y="3633753"/>
            <a:ext cx="4321147" cy="2031325"/>
          </a:xfrm>
          <a:prstGeom prst="rect">
            <a:avLst/>
          </a:prstGeom>
          <a:noFill/>
        </p:spPr>
        <p:txBody>
          <a:bodyPr wrap="square">
            <a:spAutoFit/>
          </a:bodyPr>
          <a:lstStyle/>
          <a:p>
            <a:r>
              <a:rPr lang="zh-CN" altLang="en-US" sz="1400" dirty="0">
                <a:latin typeface="宋体" panose="02010600030101010101" pitchFamily="2" charset="-122"/>
              </a:rPr>
              <a:t>其他待补充实验：</a:t>
            </a:r>
            <a:endParaRPr lang="en-US" altLang="zh-CN" sz="1400" dirty="0">
              <a:latin typeface="宋体" panose="02010600030101010101" pitchFamily="2" charset="-122"/>
            </a:endParaRPr>
          </a:p>
          <a:p>
            <a:endParaRPr lang="en-US" altLang="zh-CN" sz="1400" dirty="0">
              <a:latin typeface="宋体" panose="02010600030101010101" pitchFamily="2" charset="-122"/>
            </a:endParaRPr>
          </a:p>
          <a:p>
            <a:r>
              <a:rPr lang="zh-CN" altLang="en-US" sz="1400" dirty="0">
                <a:latin typeface="宋体" panose="02010600030101010101" pitchFamily="2" charset="-122"/>
              </a:rPr>
              <a:t>跨伪造方法评估（</a:t>
            </a:r>
            <a:r>
              <a:rPr lang="en-US" altLang="zh-CN" sz="1400" dirty="0">
                <a:latin typeface="宋体" panose="02010600030101010101" pitchFamily="2" charset="-122"/>
              </a:rPr>
              <a:t>ff++</a:t>
            </a:r>
            <a:r>
              <a:rPr lang="zh-CN" altLang="en-US" sz="1400" dirty="0">
                <a:latin typeface="宋体" panose="02010600030101010101" pitchFamily="2" charset="-122"/>
              </a:rPr>
              <a:t>域内</a:t>
            </a:r>
            <a:r>
              <a:rPr lang="en-US" altLang="zh-CN" sz="1400" dirty="0">
                <a:latin typeface="宋体" panose="02010600030101010101" pitchFamily="2" charset="-122"/>
              </a:rPr>
              <a:t>3</a:t>
            </a:r>
            <a:r>
              <a:rPr lang="zh-CN" altLang="en-US" sz="1400" dirty="0">
                <a:latin typeface="宋体" panose="02010600030101010101" pitchFamily="2" charset="-122"/>
              </a:rPr>
              <a:t>类训练</a:t>
            </a:r>
            <a:r>
              <a:rPr lang="en-US" altLang="zh-CN" sz="1400" dirty="0">
                <a:latin typeface="宋体" panose="02010600030101010101" pitchFamily="2" charset="-122"/>
              </a:rPr>
              <a:t>1</a:t>
            </a:r>
            <a:r>
              <a:rPr lang="zh-CN" altLang="en-US" sz="1400" dirty="0">
                <a:latin typeface="宋体" panose="02010600030101010101" pitchFamily="2" charset="-122"/>
              </a:rPr>
              <a:t>类评估）</a:t>
            </a:r>
          </a:p>
          <a:p>
            <a:r>
              <a:rPr lang="en-US" altLang="zh-CN" sz="1400" dirty="0">
                <a:latin typeface="宋体" panose="02010600030101010101" pitchFamily="2" charset="-122"/>
              </a:rPr>
              <a:t>o/w FF-DF</a:t>
            </a:r>
          </a:p>
          <a:p>
            <a:r>
              <a:rPr lang="en-US" altLang="zh-CN" sz="1400" dirty="0">
                <a:latin typeface="宋体" panose="02010600030101010101" pitchFamily="2" charset="-122"/>
              </a:rPr>
              <a:t>o/w FF-FS</a:t>
            </a:r>
          </a:p>
          <a:p>
            <a:r>
              <a:rPr lang="en-US" altLang="zh-CN" sz="1400" dirty="0">
                <a:latin typeface="宋体" panose="02010600030101010101" pitchFamily="2" charset="-122"/>
              </a:rPr>
              <a:t>o/w FF-F2F</a:t>
            </a:r>
          </a:p>
          <a:p>
            <a:r>
              <a:rPr lang="en-US" altLang="zh-CN" sz="1400" dirty="0">
                <a:latin typeface="宋体" panose="02010600030101010101" pitchFamily="2" charset="-122"/>
              </a:rPr>
              <a:t>o/w FF-NT</a:t>
            </a:r>
          </a:p>
          <a:p>
            <a:endParaRPr lang="en-US" altLang="zh-CN" sz="1400" dirty="0">
              <a:latin typeface="宋体" panose="02010600030101010101" pitchFamily="2" charset="-122"/>
            </a:endParaRPr>
          </a:p>
          <a:p>
            <a:r>
              <a:rPr lang="en-US" altLang="zh-CN" sz="1400" dirty="0">
                <a:latin typeface="宋体" panose="02010600030101010101" pitchFamily="2" charset="-122"/>
              </a:rPr>
              <a:t>T-SNE</a:t>
            </a:r>
            <a:r>
              <a:rPr lang="zh-CN" altLang="en-US" sz="1400" dirty="0">
                <a:latin typeface="宋体" panose="02010600030101010101" pitchFamily="2" charset="-122"/>
              </a:rPr>
              <a:t>可视化分析</a:t>
            </a:r>
            <a:endParaRPr lang="en-US" altLang="zh-CN" sz="1400" dirty="0">
              <a:latin typeface="宋体" panose="02010600030101010101" pitchFamily="2" charset="-122"/>
            </a:endParaRPr>
          </a:p>
        </p:txBody>
      </p:sp>
      <p:graphicFrame>
        <p:nvGraphicFramePr>
          <p:cNvPr id="5" name="表格 4">
            <a:extLst>
              <a:ext uri="{FF2B5EF4-FFF2-40B4-BE49-F238E27FC236}">
                <a16:creationId xmlns:a16="http://schemas.microsoft.com/office/drawing/2014/main" id="{34CA2471-9479-03A4-7B2B-53E9A7E023ED}"/>
              </a:ext>
            </a:extLst>
          </p:cNvPr>
          <p:cNvGraphicFramePr>
            <a:graphicFrameLocks noGrp="1"/>
          </p:cNvGraphicFramePr>
          <p:nvPr>
            <p:extLst>
              <p:ext uri="{D42A27DB-BD31-4B8C-83A1-F6EECF244321}">
                <p14:modId xmlns:p14="http://schemas.microsoft.com/office/powerpoint/2010/main" val="2882761583"/>
              </p:ext>
            </p:extLst>
          </p:nvPr>
        </p:nvGraphicFramePr>
        <p:xfrm>
          <a:off x="6110632" y="3568622"/>
          <a:ext cx="4914902" cy="1981200"/>
        </p:xfrm>
        <a:graphic>
          <a:graphicData uri="http://schemas.openxmlformats.org/drawingml/2006/table">
            <a:tbl>
              <a:tblPr firstRow="1" firstCol="1" bandRow="1"/>
              <a:tblGrid>
                <a:gridCol w="701766">
                  <a:extLst>
                    <a:ext uri="{9D8B030D-6E8A-4147-A177-3AD203B41FA5}">
                      <a16:colId xmlns:a16="http://schemas.microsoft.com/office/drawing/2014/main" val="3446305346"/>
                    </a:ext>
                  </a:extLst>
                </a:gridCol>
                <a:gridCol w="702274">
                  <a:extLst>
                    <a:ext uri="{9D8B030D-6E8A-4147-A177-3AD203B41FA5}">
                      <a16:colId xmlns:a16="http://schemas.microsoft.com/office/drawing/2014/main" val="2264909247"/>
                    </a:ext>
                  </a:extLst>
                </a:gridCol>
                <a:gridCol w="702274">
                  <a:extLst>
                    <a:ext uri="{9D8B030D-6E8A-4147-A177-3AD203B41FA5}">
                      <a16:colId xmlns:a16="http://schemas.microsoft.com/office/drawing/2014/main" val="1660900279"/>
                    </a:ext>
                  </a:extLst>
                </a:gridCol>
                <a:gridCol w="702274">
                  <a:extLst>
                    <a:ext uri="{9D8B030D-6E8A-4147-A177-3AD203B41FA5}">
                      <a16:colId xmlns:a16="http://schemas.microsoft.com/office/drawing/2014/main" val="1101461813"/>
                    </a:ext>
                  </a:extLst>
                </a:gridCol>
                <a:gridCol w="701766">
                  <a:extLst>
                    <a:ext uri="{9D8B030D-6E8A-4147-A177-3AD203B41FA5}">
                      <a16:colId xmlns:a16="http://schemas.microsoft.com/office/drawing/2014/main" val="2515504518"/>
                    </a:ext>
                  </a:extLst>
                </a:gridCol>
                <a:gridCol w="702274">
                  <a:extLst>
                    <a:ext uri="{9D8B030D-6E8A-4147-A177-3AD203B41FA5}">
                      <a16:colId xmlns:a16="http://schemas.microsoft.com/office/drawing/2014/main" val="3904480641"/>
                    </a:ext>
                  </a:extLst>
                </a:gridCol>
                <a:gridCol w="702274">
                  <a:extLst>
                    <a:ext uri="{9D8B030D-6E8A-4147-A177-3AD203B41FA5}">
                      <a16:colId xmlns:a16="http://schemas.microsoft.com/office/drawing/2014/main" val="3064664488"/>
                    </a:ext>
                  </a:extLst>
                </a:gridCol>
              </a:tblGrid>
              <a:tr h="396240">
                <a:tc>
                  <a:txBody>
                    <a:bodyPr/>
                    <a:lstStyle/>
                    <a:p>
                      <a:pPr algn="ctr"/>
                      <a:r>
                        <a:rPr lang="en-US" sz="1100" kern="100">
                          <a:effectLst/>
                          <a:latin typeface="等线" panose="02010600030101010101" pitchFamily="2" charset="-122"/>
                          <a:ea typeface="等线" panose="02010600030101010101" pitchFamily="2" charset="-122"/>
                          <a:cs typeface="Times New Roman" panose="02020603050405020304" pitchFamily="18" charset="0"/>
                        </a:rPr>
                        <a:t>Method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100" kern="100">
                          <a:effectLst/>
                          <a:latin typeface="等线" panose="02010600030101010101" pitchFamily="2" charset="-122"/>
                          <a:ea typeface="等线" panose="02010600030101010101" pitchFamily="2" charset="-122"/>
                          <a:cs typeface="Times New Roman" panose="02020603050405020304" pitchFamily="18" charset="0"/>
                        </a:rPr>
                        <a:t>Venues</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100" kern="100">
                          <a:effectLst/>
                          <a:latin typeface="等线" panose="02010600030101010101" pitchFamily="2" charset="-122"/>
                          <a:ea typeface="等线" panose="02010600030101010101" pitchFamily="2" charset="-122"/>
                          <a:cs typeface="Times New Roman" panose="02020603050405020304" pitchFamily="18" charset="0"/>
                        </a:rPr>
                        <a:t>CDFv1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100" kern="100">
                          <a:effectLst/>
                          <a:latin typeface="等线" panose="02010600030101010101" pitchFamily="2" charset="-122"/>
                          <a:ea typeface="等线" panose="02010600030101010101" pitchFamily="2" charset="-122"/>
                          <a:cs typeface="Times New Roman" panose="02020603050405020304" pitchFamily="18" charset="0"/>
                        </a:rPr>
                        <a:t>CDFv2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100" kern="100">
                          <a:effectLst/>
                          <a:latin typeface="等线" panose="02010600030101010101" pitchFamily="2" charset="-122"/>
                          <a:ea typeface="等线" panose="02010600030101010101" pitchFamily="2" charset="-122"/>
                          <a:cs typeface="Times New Roman" panose="02020603050405020304" pitchFamily="18" charset="0"/>
                        </a:rPr>
                        <a:t>DFDC</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100" kern="100">
                          <a:effectLst/>
                          <a:latin typeface="等线" panose="02010600030101010101" pitchFamily="2" charset="-122"/>
                          <a:ea typeface="等线" panose="02010600030101010101" pitchFamily="2" charset="-122"/>
                          <a:cs typeface="Times New Roman" panose="02020603050405020304" pitchFamily="18" charset="0"/>
                        </a:rPr>
                        <a:t>DFDCP</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100" kern="100">
                          <a:effectLst/>
                          <a:latin typeface="等线" panose="02010600030101010101" pitchFamily="2" charset="-122"/>
                          <a:ea typeface="等线" panose="02010600030101010101" pitchFamily="2" charset="-122"/>
                          <a:cs typeface="Times New Roman" panose="02020603050405020304" pitchFamily="18" charset="0"/>
                        </a:rPr>
                        <a:t>C-Avg.</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19928794"/>
                  </a:ext>
                </a:extLst>
              </a:tr>
              <a:tr h="396240">
                <a:tc>
                  <a:txBody>
                    <a:bodyPr/>
                    <a:lstStyle/>
                    <a:p>
                      <a:pPr algn="ctr"/>
                      <a:r>
                        <a:rPr lang="en-US" sz="900" kern="100">
                          <a:effectLst/>
                          <a:latin typeface="等线" panose="02010600030101010101" pitchFamily="2" charset="-122"/>
                          <a:ea typeface="等线" panose="02010600030101010101" pitchFamily="2" charset="-122"/>
                          <a:cs typeface="Times New Roman" panose="02020603050405020304" pitchFamily="18" charset="0"/>
                        </a:rPr>
                        <a:t>LRL</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900" kern="100">
                          <a:effectLst/>
                          <a:latin typeface="等线" panose="02010600030101010101" pitchFamily="2" charset="-122"/>
                          <a:ea typeface="等线" panose="02010600030101010101" pitchFamily="2" charset="-122"/>
                          <a:cs typeface="Times New Roman" panose="02020603050405020304" pitchFamily="18" charset="0"/>
                        </a:rPr>
                        <a:t>AAAI’21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900" kern="100">
                          <a:effectLst/>
                          <a:latin typeface="等线" panose="02010600030101010101" pitchFamily="2" charset="-122"/>
                          <a:ea typeface="等线" panose="02010600030101010101" pitchFamily="2" charset="-122"/>
                          <a:cs typeface="Times New Roman" panose="02020603050405020304" pitchFamily="18" charset="0"/>
                        </a:rPr>
                        <a:t>0.794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900" kern="100">
                          <a:effectLst/>
                          <a:latin typeface="等线" panose="02010600030101010101" pitchFamily="2" charset="-122"/>
                          <a:ea typeface="等线" panose="02010600030101010101" pitchFamily="2" charset="-122"/>
                          <a:cs typeface="Times New Roman" panose="02020603050405020304" pitchFamily="18" charset="0"/>
                        </a:rPr>
                        <a:t>0.757</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900" kern="100">
                          <a:effectLst/>
                          <a:latin typeface="等线" panose="02010600030101010101" pitchFamily="2" charset="-122"/>
                          <a:ea typeface="等线" panose="02010600030101010101" pitchFamily="2" charset="-122"/>
                          <a:cs typeface="Times New Roman" panose="02020603050405020304" pitchFamily="18" charset="0"/>
                        </a:rPr>
                        <a:t>0.676</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900" kern="100">
                          <a:effectLst/>
                          <a:latin typeface="等线" panose="02010600030101010101" pitchFamily="2" charset="-122"/>
                          <a:ea typeface="等线" panose="02010600030101010101" pitchFamily="2" charset="-122"/>
                          <a:cs typeface="Times New Roman" panose="02020603050405020304" pitchFamily="18" charset="0"/>
                        </a:rPr>
                        <a:t>0.691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900" kern="100">
                          <a:effectLst/>
                          <a:latin typeface="等线" panose="02010600030101010101" pitchFamily="2" charset="-122"/>
                          <a:ea typeface="等线" panose="02010600030101010101" pitchFamily="2" charset="-122"/>
                          <a:cs typeface="Times New Roman" panose="02020603050405020304" pitchFamily="18" charset="0"/>
                        </a:rPr>
                        <a:t>0.730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74775025"/>
                  </a:ext>
                </a:extLst>
              </a:tr>
              <a:tr h="396240">
                <a:tc>
                  <a:txBody>
                    <a:bodyPr/>
                    <a:lstStyle/>
                    <a:p>
                      <a:pPr algn="ctr"/>
                      <a:r>
                        <a:rPr lang="en-US" sz="900" kern="100">
                          <a:effectLst/>
                          <a:latin typeface="等线" panose="02010600030101010101" pitchFamily="2" charset="-122"/>
                          <a:ea typeface="等线" panose="02010600030101010101" pitchFamily="2" charset="-122"/>
                          <a:cs typeface="Times New Roman" panose="02020603050405020304" pitchFamily="18" charset="0"/>
                        </a:rPr>
                        <a:t>SBI</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900" kern="100">
                          <a:effectLst/>
                          <a:latin typeface="等线" panose="02010600030101010101" pitchFamily="2" charset="-122"/>
                          <a:ea typeface="等线" panose="02010600030101010101" pitchFamily="2" charset="-122"/>
                          <a:cs typeface="Times New Roman" panose="02020603050405020304" pitchFamily="18" charset="0"/>
                        </a:rPr>
                        <a:t>CVPR</a:t>
                      </a:r>
                      <a:r>
                        <a:rPr lang="zh-CN" sz="900" kern="100">
                          <a:effectLst/>
                          <a:latin typeface="等线" panose="02010600030101010101" pitchFamily="2" charset="-122"/>
                          <a:ea typeface="等线" panose="02010600030101010101" pitchFamily="2" charset="-122"/>
                          <a:cs typeface="Times New Roman" panose="02020603050405020304" pitchFamily="18" charset="0"/>
                        </a:rPr>
                        <a:t>’</a:t>
                      </a:r>
                      <a:r>
                        <a:rPr lang="en-US" sz="900" kern="100">
                          <a:effectLst/>
                          <a:latin typeface="等线" panose="02010600030101010101" pitchFamily="2" charset="-122"/>
                          <a:ea typeface="等线" panose="02010600030101010101" pitchFamily="2" charset="-122"/>
                          <a:cs typeface="Times New Roman" panose="02020603050405020304" pitchFamily="18" charset="0"/>
                        </a:rPr>
                        <a:t>22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900" kern="100">
                          <a:effectLst/>
                          <a:latin typeface="等线" panose="02010600030101010101" pitchFamily="2" charset="-122"/>
                          <a:ea typeface="等线" panose="02010600030101010101" pitchFamily="2" charset="-122"/>
                          <a:cs typeface="Times New Roman" panose="02020603050405020304" pitchFamily="18" charset="0"/>
                        </a:rPr>
                        <a:t>0.705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900" kern="100">
                          <a:effectLst/>
                          <a:latin typeface="等线" panose="02010600030101010101" pitchFamily="2" charset="-122"/>
                          <a:ea typeface="等线" panose="02010600030101010101" pitchFamily="2" charset="-122"/>
                          <a:cs typeface="Times New Roman" panose="02020603050405020304" pitchFamily="18" charset="0"/>
                        </a:rPr>
                        <a:t>0.756</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900" kern="100">
                          <a:effectLst/>
                          <a:latin typeface="等线" panose="02010600030101010101" pitchFamily="2" charset="-122"/>
                          <a:ea typeface="等线" panose="02010600030101010101" pitchFamily="2" charset="-122"/>
                          <a:cs typeface="Times New Roman" panose="02020603050405020304" pitchFamily="18" charset="0"/>
                        </a:rPr>
                        <a:t>0.714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900" kern="100">
                          <a:effectLst/>
                          <a:latin typeface="等线" panose="02010600030101010101" pitchFamily="2" charset="-122"/>
                          <a:ea typeface="等线" panose="02010600030101010101" pitchFamily="2" charset="-122"/>
                          <a:cs typeface="Times New Roman" panose="02020603050405020304" pitchFamily="18" charset="0"/>
                        </a:rPr>
                        <a:t>0.720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900" kern="100">
                          <a:effectLst/>
                          <a:latin typeface="等线" panose="02010600030101010101" pitchFamily="2" charset="-122"/>
                          <a:ea typeface="等线" panose="02010600030101010101" pitchFamily="2" charset="-122"/>
                          <a:cs typeface="Times New Roman" panose="02020603050405020304" pitchFamily="18" charset="0"/>
                        </a:rPr>
                        <a:t>0.654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40604464"/>
                  </a:ext>
                </a:extLst>
              </a:tr>
              <a:tr h="396240">
                <a:tc>
                  <a:txBody>
                    <a:bodyPr/>
                    <a:lstStyle/>
                    <a:p>
                      <a:pPr algn="ctr"/>
                      <a:r>
                        <a:rPr lang="en-US" sz="900" kern="100" dirty="0">
                          <a:effectLst/>
                          <a:latin typeface="等线" panose="02010600030101010101" pitchFamily="2" charset="-122"/>
                          <a:ea typeface="等线" panose="02010600030101010101" pitchFamily="2" charset="-122"/>
                          <a:cs typeface="Times New Roman" panose="02020603050405020304" pitchFamily="18" charset="0"/>
                        </a:rPr>
                        <a:t>UCF</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900" kern="100">
                          <a:effectLst/>
                          <a:latin typeface="等线" panose="02010600030101010101" pitchFamily="2" charset="-122"/>
                          <a:ea typeface="等线" panose="02010600030101010101" pitchFamily="2" charset="-122"/>
                          <a:cs typeface="Times New Roman" panose="02020603050405020304" pitchFamily="18" charset="0"/>
                        </a:rPr>
                        <a:t>ICCV</a:t>
                      </a:r>
                      <a:r>
                        <a:rPr lang="zh-CN" sz="900" kern="100">
                          <a:effectLst/>
                          <a:latin typeface="等线" panose="02010600030101010101" pitchFamily="2" charset="-122"/>
                          <a:ea typeface="等线" panose="02010600030101010101" pitchFamily="2" charset="-122"/>
                          <a:cs typeface="Times New Roman" panose="02020603050405020304" pitchFamily="18" charset="0"/>
                        </a:rPr>
                        <a:t>’</a:t>
                      </a:r>
                      <a:r>
                        <a:rPr lang="en-US" sz="900" kern="100">
                          <a:effectLst/>
                          <a:latin typeface="等线" panose="02010600030101010101" pitchFamily="2" charset="-122"/>
                          <a:ea typeface="等线" panose="02010600030101010101" pitchFamily="2" charset="-122"/>
                          <a:cs typeface="Times New Roman" panose="02020603050405020304" pitchFamily="18" charset="0"/>
                        </a:rPr>
                        <a:t>23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900" kern="100">
                          <a:effectLst/>
                          <a:latin typeface="等线" panose="02010600030101010101" pitchFamily="2" charset="-122"/>
                          <a:ea typeface="等线" panose="02010600030101010101" pitchFamily="2" charset="-122"/>
                          <a:cs typeface="Times New Roman" panose="02020603050405020304" pitchFamily="18" charset="0"/>
                        </a:rPr>
                        <a:t>0.779</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900" kern="100">
                          <a:effectLst/>
                          <a:latin typeface="等线" panose="02010600030101010101" pitchFamily="2" charset="-122"/>
                          <a:ea typeface="等线" panose="02010600030101010101" pitchFamily="2" charset="-122"/>
                          <a:cs typeface="Times New Roman" panose="02020603050405020304" pitchFamily="18" charset="0"/>
                        </a:rPr>
                        <a:t>0.753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900" kern="100">
                          <a:effectLst/>
                          <a:latin typeface="等线" panose="02010600030101010101" pitchFamily="2" charset="-122"/>
                          <a:ea typeface="等线" panose="02010600030101010101" pitchFamily="2" charset="-122"/>
                          <a:cs typeface="Times New Roman" panose="02020603050405020304" pitchFamily="18" charset="0"/>
                        </a:rPr>
                        <a:t>0.719</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900" b="1" kern="100">
                          <a:effectLst/>
                          <a:latin typeface="等线" panose="02010600030101010101" pitchFamily="2" charset="-122"/>
                          <a:ea typeface="等线" panose="02010600030101010101" pitchFamily="2" charset="-122"/>
                          <a:cs typeface="Times New Roman" panose="02020603050405020304" pitchFamily="18" charset="0"/>
                        </a:rPr>
                        <a:t>0.759</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900" kern="100">
                          <a:effectLst/>
                          <a:latin typeface="等线" panose="02010600030101010101" pitchFamily="2" charset="-122"/>
                          <a:ea typeface="等线" panose="02010600030101010101" pitchFamily="2" charset="-122"/>
                          <a:cs typeface="Times New Roman" panose="02020603050405020304" pitchFamily="18" charset="0"/>
                        </a:rPr>
                        <a:t>0.753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30264299"/>
                  </a:ext>
                </a:extLst>
              </a:tr>
              <a:tr h="396240">
                <a:tc>
                  <a:txBody>
                    <a:bodyPr/>
                    <a:lstStyle/>
                    <a:p>
                      <a:pPr algn="ctr"/>
                      <a:r>
                        <a:rPr lang="en-US" sz="900" kern="100">
                          <a:effectLst/>
                          <a:latin typeface="等线" panose="02010600030101010101" pitchFamily="2" charset="-122"/>
                          <a:ea typeface="等线" panose="02010600030101010101" pitchFamily="2" charset="-122"/>
                          <a:cs typeface="Times New Roman" panose="02020603050405020304" pitchFamily="18" charset="0"/>
                        </a:rPr>
                        <a:t>Ours</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900" kern="100">
                          <a:effectLst/>
                          <a:latin typeface="等线" panose="02010600030101010101" pitchFamily="2" charset="-122"/>
                          <a:ea typeface="等线" panose="02010600030101010101" pitchFamily="2" charset="-122"/>
                          <a:cs typeface="Times New Roman" panose="02020603050405020304" pitchFamily="18" charset="0"/>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900" b="1" kern="100">
                          <a:effectLst/>
                          <a:latin typeface="等线" panose="02010600030101010101" pitchFamily="2" charset="-122"/>
                          <a:ea typeface="等线" panose="02010600030101010101" pitchFamily="2" charset="-122"/>
                          <a:cs typeface="Times New Roman" panose="02020603050405020304" pitchFamily="18" charset="0"/>
                        </a:rPr>
                        <a:t>0.847</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900" b="1" kern="100" dirty="0">
                          <a:effectLst/>
                          <a:latin typeface="等线" panose="02010600030101010101" pitchFamily="2" charset="-122"/>
                          <a:ea typeface="等线" panose="02010600030101010101" pitchFamily="2" charset="-122"/>
                          <a:cs typeface="Times New Roman" panose="02020603050405020304" pitchFamily="18" charset="0"/>
                        </a:rPr>
                        <a:t>0.846</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900" b="1" kern="100">
                          <a:effectLst/>
                          <a:latin typeface="等线" panose="02010600030101010101" pitchFamily="2" charset="-122"/>
                          <a:ea typeface="等线" panose="02010600030101010101" pitchFamily="2" charset="-122"/>
                          <a:cs typeface="Times New Roman" panose="02020603050405020304" pitchFamily="18" charset="0"/>
                        </a:rPr>
                        <a:t>0.759</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900" kern="100">
                          <a:effectLst/>
                          <a:latin typeface="等线" panose="02010600030101010101" pitchFamily="2" charset="-122"/>
                          <a:ea typeface="等线" panose="02010600030101010101" pitchFamily="2" charset="-122"/>
                          <a:cs typeface="Times New Roman" panose="02020603050405020304" pitchFamily="18" charset="0"/>
                        </a:rPr>
                        <a:t>0.757</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900" b="1" kern="100" dirty="0">
                          <a:effectLst/>
                          <a:latin typeface="等线" panose="02010600030101010101" pitchFamily="2" charset="-122"/>
                          <a:ea typeface="等线" panose="02010600030101010101" pitchFamily="2" charset="-122"/>
                          <a:cs typeface="Times New Roman" panose="02020603050405020304" pitchFamily="18" charset="0"/>
                        </a:rPr>
                        <a:t>0.802</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71695567"/>
                  </a:ext>
                </a:extLst>
              </a:tr>
            </a:tbl>
          </a:graphicData>
        </a:graphic>
      </p:graphicFrame>
    </p:spTree>
    <p:extLst>
      <p:ext uri="{BB962C8B-B14F-4D97-AF65-F5344CB8AC3E}">
        <p14:creationId xmlns:p14="http://schemas.microsoft.com/office/powerpoint/2010/main" val="25729858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55AC13-4F40-612A-DB27-23461219D979}"/>
            </a:ext>
          </a:extLst>
        </p:cNvPr>
        <p:cNvGrpSpPr/>
        <p:nvPr/>
      </p:nvGrpSpPr>
      <p:grpSpPr>
        <a:xfrm>
          <a:off x="0" y="0"/>
          <a:ext cx="0" cy="0"/>
          <a:chOff x="0" y="0"/>
          <a:chExt cx="0" cy="0"/>
        </a:xfrm>
      </p:grpSpPr>
      <p:cxnSp>
        <p:nvCxnSpPr>
          <p:cNvPr id="15" name="直接连接符 14">
            <a:extLst>
              <a:ext uri="{FF2B5EF4-FFF2-40B4-BE49-F238E27FC236}">
                <a16:creationId xmlns:a16="http://schemas.microsoft.com/office/drawing/2014/main" id="{3681EED3-1C45-F9EC-12AB-E37058B6D1A8}"/>
              </a:ext>
            </a:extLst>
          </p:cNvPr>
          <p:cNvCxnSpPr>
            <a:cxnSpLocks/>
          </p:cNvCxnSpPr>
          <p:nvPr/>
        </p:nvCxnSpPr>
        <p:spPr bwMode="auto">
          <a:xfrm>
            <a:off x="1028700" y="638482"/>
            <a:ext cx="11163300" cy="0"/>
          </a:xfrm>
          <a:prstGeom prst="lin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E556F9DD-2D29-7F02-BF19-C9FD42D8A4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917" y="-360000"/>
            <a:ext cx="1361034" cy="1361034"/>
          </a:xfrm>
          <a:prstGeom prst="rect">
            <a:avLst/>
          </a:prstGeom>
        </p:spPr>
      </p:pic>
      <p:sp>
        <p:nvSpPr>
          <p:cNvPr id="7" name="文本框 6">
            <a:extLst>
              <a:ext uri="{FF2B5EF4-FFF2-40B4-BE49-F238E27FC236}">
                <a16:creationId xmlns:a16="http://schemas.microsoft.com/office/drawing/2014/main" id="{F828930F-B459-3E24-5B94-9D5E0063B6B5}"/>
              </a:ext>
            </a:extLst>
          </p:cNvPr>
          <p:cNvSpPr txBox="1"/>
          <p:nvPr/>
        </p:nvSpPr>
        <p:spPr>
          <a:xfrm>
            <a:off x="514350" y="1875725"/>
            <a:ext cx="5581650" cy="4662815"/>
          </a:xfrm>
          <a:prstGeom prst="rect">
            <a:avLst/>
          </a:prstGeom>
          <a:noFill/>
        </p:spPr>
        <p:txBody>
          <a:bodyPr wrap="square">
            <a:spAutoFit/>
          </a:bodyPr>
          <a:lstStyle/>
          <a:p>
            <a:r>
              <a:rPr lang="en-US" altLang="zh-CN" sz="1100" dirty="0"/>
              <a:t>[1] A. </a:t>
            </a:r>
            <a:r>
              <a:rPr lang="en-US" altLang="zh-CN" sz="1100" dirty="0" err="1"/>
              <a:t>Rössler</a:t>
            </a:r>
            <a:r>
              <a:rPr lang="en-US" altLang="zh-CN" sz="1100" dirty="0"/>
              <a:t>, D. Cozzolino, L. </a:t>
            </a:r>
            <a:r>
              <a:rPr lang="en-US" altLang="zh-CN" sz="1100" dirty="0" err="1"/>
              <a:t>Verdoliva</a:t>
            </a:r>
            <a:r>
              <a:rPr lang="en-US" altLang="zh-CN" sz="1100" dirty="0"/>
              <a:t>, C. Riess, J. Thies and M. </a:t>
            </a:r>
            <a:r>
              <a:rPr lang="en-US" altLang="zh-CN" sz="1100" dirty="0" err="1"/>
              <a:t>Niessner</a:t>
            </a:r>
            <a:r>
              <a:rPr lang="en-US" altLang="zh-CN" sz="1100" dirty="0"/>
              <a:t>. </a:t>
            </a:r>
            <a:r>
              <a:rPr lang="en-US" altLang="zh-CN" sz="1100" dirty="0" err="1"/>
              <a:t>FaceForensics</a:t>
            </a:r>
            <a:r>
              <a:rPr lang="en-US" altLang="zh-CN" sz="1100" dirty="0"/>
              <a:t>++: Learning to Detect Manipulated Facial Images[C]// Proceedings of the IEEE/CVF International Conference on Computer Vision. Piscataway, NJ: IEEE, 2019: 1-11.</a:t>
            </a:r>
          </a:p>
          <a:p>
            <a:r>
              <a:rPr lang="en-US" altLang="zh-CN" sz="1100" dirty="0"/>
              <a:t>[2] Yan, </a:t>
            </a:r>
            <a:r>
              <a:rPr lang="en-US" altLang="zh-CN" sz="1100" dirty="0" err="1"/>
              <a:t>Zhiyuan</a:t>
            </a:r>
            <a:r>
              <a:rPr lang="en-US" altLang="zh-CN" sz="1100" dirty="0"/>
              <a:t> and Luo, </a:t>
            </a:r>
            <a:r>
              <a:rPr lang="en-US" altLang="zh-CN" sz="1100" dirty="0" err="1"/>
              <a:t>Yuhao</a:t>
            </a:r>
            <a:r>
              <a:rPr lang="en-US" altLang="zh-CN" sz="1100" dirty="0"/>
              <a:t> and Lyu, </a:t>
            </a:r>
            <a:r>
              <a:rPr lang="en-US" altLang="zh-CN" sz="1100" dirty="0" err="1"/>
              <a:t>Siwei</a:t>
            </a:r>
            <a:r>
              <a:rPr lang="en-US" altLang="zh-CN" sz="1100" dirty="0"/>
              <a:t> and Liu, </a:t>
            </a:r>
            <a:r>
              <a:rPr lang="en-US" altLang="zh-CN" sz="1100" dirty="0" err="1"/>
              <a:t>Qingshan</a:t>
            </a:r>
            <a:r>
              <a:rPr lang="en-US" altLang="zh-CN" sz="1100" dirty="0"/>
              <a:t> and Wu, </a:t>
            </a:r>
            <a:r>
              <a:rPr lang="en-US" altLang="zh-CN" sz="1100" dirty="0" err="1"/>
              <a:t>Baoyuan</a:t>
            </a:r>
            <a:r>
              <a:rPr lang="en-US" altLang="zh-CN" sz="1100" dirty="0"/>
              <a:t>. Transcending forgery specificity with latent space augmentation for generalizable deepfake detection[C]// Proceedings of the IEEE/CVF Conference on Computer Vision and Pattern Recognition. Piscataway, NJ: IEEE, 2024: 8984-8994.</a:t>
            </a:r>
          </a:p>
          <a:p>
            <a:r>
              <a:rPr lang="en-US" altLang="zh-CN" sz="1100" dirty="0"/>
              <a:t>[3] Chen, Shen and Yao, Taiping and Chen, Yang and Ding, </a:t>
            </a:r>
            <a:r>
              <a:rPr lang="en-US" altLang="zh-CN" sz="1100" dirty="0" err="1"/>
              <a:t>Shouhong</a:t>
            </a:r>
            <a:r>
              <a:rPr lang="en-US" altLang="zh-CN" sz="1100" dirty="0"/>
              <a:t> and Li, Jilin and Ji, </a:t>
            </a:r>
            <a:r>
              <a:rPr lang="en-US" altLang="zh-CN" sz="1100" dirty="0" err="1"/>
              <a:t>Rongrong</a:t>
            </a:r>
            <a:r>
              <a:rPr lang="en-US" altLang="zh-CN" sz="1100" dirty="0"/>
              <a:t>. Local relation learning for face forgery detection[C]// Proceedings of the AAAI conference on artificial intelligence. Menlo Park, CA:</a:t>
            </a:r>
            <a:r>
              <a:rPr lang="zh-CN" altLang="en-US" sz="1100" dirty="0"/>
              <a:t> </a:t>
            </a:r>
            <a:r>
              <a:rPr lang="en-US" altLang="zh-CN" sz="1100" dirty="0"/>
              <a:t>AAAI,</a:t>
            </a:r>
            <a:r>
              <a:rPr lang="zh-CN" altLang="en-US" sz="1100" dirty="0"/>
              <a:t> </a:t>
            </a:r>
            <a:r>
              <a:rPr lang="en-US" altLang="zh-CN" sz="1100" dirty="0"/>
              <a:t>2021:</a:t>
            </a:r>
            <a:r>
              <a:rPr lang="zh-CN" altLang="en-US" sz="1100" dirty="0"/>
              <a:t> </a:t>
            </a:r>
            <a:r>
              <a:rPr lang="en-US" altLang="zh-CN" sz="1100" dirty="0"/>
              <a:t>1081-1088.</a:t>
            </a:r>
          </a:p>
          <a:p>
            <a:r>
              <a:rPr lang="en-US" altLang="zh-CN" sz="1100" dirty="0"/>
              <a:t>[4] Yan, </a:t>
            </a:r>
            <a:r>
              <a:rPr lang="en-US" altLang="zh-CN" sz="1100" dirty="0" err="1"/>
              <a:t>Zhiyuan</a:t>
            </a:r>
            <a:r>
              <a:rPr lang="en-US" altLang="zh-CN" sz="1100" dirty="0"/>
              <a:t> and Zhang, Yong and Fan, </a:t>
            </a:r>
            <a:r>
              <a:rPr lang="en-US" altLang="zh-CN" sz="1100" dirty="0" err="1"/>
              <a:t>Yanbo</a:t>
            </a:r>
            <a:r>
              <a:rPr lang="en-US" altLang="zh-CN" sz="1100" dirty="0"/>
              <a:t> and Wu, </a:t>
            </a:r>
            <a:r>
              <a:rPr lang="en-US" altLang="zh-CN" sz="1100" dirty="0" err="1"/>
              <a:t>Baoyuan</a:t>
            </a:r>
            <a:r>
              <a:rPr lang="en-US" altLang="zh-CN" sz="1100" dirty="0"/>
              <a:t>. UCF: Uncovering Common Features for Generalizable Deepfake Detection[C]// Proceedings of the IEEE/CVF International Conference on Computer Vision. Piscataway, NJ: IEEE, 2023: 22412-22423.</a:t>
            </a:r>
          </a:p>
          <a:p>
            <a:r>
              <a:rPr lang="en-US" altLang="zh-CN" sz="1100" dirty="0"/>
              <a:t>[5] Liu, </a:t>
            </a:r>
            <a:r>
              <a:rPr lang="en-US" altLang="zh-CN" sz="1100" dirty="0" err="1"/>
              <a:t>Honggu</a:t>
            </a:r>
            <a:r>
              <a:rPr lang="en-US" altLang="zh-CN" sz="1100" dirty="0"/>
              <a:t> and Li, </a:t>
            </a:r>
            <a:r>
              <a:rPr lang="en-US" altLang="zh-CN" sz="1100" dirty="0" err="1"/>
              <a:t>Xiaodan</a:t>
            </a:r>
            <a:r>
              <a:rPr lang="en-US" altLang="zh-CN" sz="1100" dirty="0"/>
              <a:t> and Zhou, </a:t>
            </a:r>
            <a:r>
              <a:rPr lang="en-US" altLang="zh-CN" sz="1100" dirty="0" err="1"/>
              <a:t>Wenbo</a:t>
            </a:r>
            <a:r>
              <a:rPr lang="en-US" altLang="zh-CN" sz="1100" dirty="0"/>
              <a:t> and Chen, </a:t>
            </a:r>
            <a:r>
              <a:rPr lang="en-US" altLang="zh-CN" sz="1100" dirty="0" err="1"/>
              <a:t>Yuefeng</a:t>
            </a:r>
            <a:r>
              <a:rPr lang="en-US" altLang="zh-CN" sz="1100" dirty="0"/>
              <a:t> and He, Yuan and Xue, Hui and Zhang, </a:t>
            </a:r>
            <a:r>
              <a:rPr lang="en-US" altLang="zh-CN" sz="1100" dirty="0" err="1"/>
              <a:t>Weiming</a:t>
            </a:r>
            <a:r>
              <a:rPr lang="en-US" altLang="zh-CN" sz="1100" dirty="0"/>
              <a:t> and Yu, </a:t>
            </a:r>
            <a:r>
              <a:rPr lang="en-US" altLang="zh-CN" sz="1100" dirty="0" err="1"/>
              <a:t>Nenghai</a:t>
            </a:r>
            <a:r>
              <a:rPr lang="en-US" altLang="zh-CN" sz="1100" dirty="0"/>
              <a:t>. Spatial-phase shallow learning: rethinking face forgery detection in frequency domain[C]// Proceedings of the IEEE/CVF Conference on Computer Vision and Pattern Recognition. Piscataway, NJ: IEEE, 2021: 772-781.</a:t>
            </a:r>
          </a:p>
          <a:p>
            <a:r>
              <a:rPr lang="en-US" altLang="zh-CN" sz="1100" dirty="0"/>
              <a:t>[6] </a:t>
            </a:r>
            <a:r>
              <a:rPr lang="en-US" altLang="zh-CN" sz="1100" dirty="0" err="1"/>
              <a:t>Zhiyuan</a:t>
            </a:r>
            <a:r>
              <a:rPr lang="en-US" altLang="zh-CN" sz="1100" dirty="0"/>
              <a:t> Yan, Yong Zhang, </a:t>
            </a:r>
            <a:r>
              <a:rPr lang="en-US" altLang="zh-CN" sz="1100" dirty="0" err="1"/>
              <a:t>Xinhang</a:t>
            </a:r>
            <a:r>
              <a:rPr lang="en-US" altLang="zh-CN" sz="1100" dirty="0"/>
              <a:t> Yuan, </a:t>
            </a:r>
            <a:r>
              <a:rPr lang="en-US" altLang="zh-CN" sz="1100" dirty="0" err="1"/>
              <a:t>Siwei</a:t>
            </a:r>
            <a:r>
              <a:rPr lang="en-US" altLang="zh-CN" sz="1100" dirty="0"/>
              <a:t> Lyu, </a:t>
            </a:r>
            <a:r>
              <a:rPr lang="en-US" altLang="zh-CN" sz="1100" dirty="0" err="1"/>
              <a:t>Baoyuan</a:t>
            </a:r>
            <a:r>
              <a:rPr lang="en-US" altLang="zh-CN" sz="1100" dirty="0"/>
              <a:t> Wu. </a:t>
            </a:r>
            <a:r>
              <a:rPr lang="en-US" altLang="zh-CN" sz="1100" dirty="0" err="1"/>
              <a:t>DeepfakeBench</a:t>
            </a:r>
            <a:r>
              <a:rPr lang="en-US" altLang="zh-CN" sz="1100" dirty="0"/>
              <a:t>: A Comprehensive Benchmark of Deepfake Detection[C]// Advances in Neural Information Processing Systems. La Jolla, California: MIT Press, 2023, 36: 4534–4565.</a:t>
            </a:r>
          </a:p>
          <a:p>
            <a:r>
              <a:rPr lang="en-US" altLang="zh-CN" sz="1100" dirty="0"/>
              <a:t>[7] </a:t>
            </a:r>
            <a:r>
              <a:rPr lang="en-US" altLang="zh-CN" sz="1100" dirty="0" err="1"/>
              <a:t>Shiohara</a:t>
            </a:r>
            <a:r>
              <a:rPr lang="en-US" altLang="zh-CN" sz="1100" dirty="0"/>
              <a:t>, Kaede and Yamasaki, Toshihiko. Detecting deepfakes with self-blended images[C]// Proceedings of the IEEE/CVF Conference on Computer Vision and Pattern Recognition. Piscataway, NJ: IEEE, 2022: 18720-18729</a:t>
            </a:r>
          </a:p>
          <a:p>
            <a:r>
              <a:rPr lang="en-US" altLang="zh-CN" sz="1100" dirty="0"/>
              <a:t>[8] </a:t>
            </a:r>
            <a:r>
              <a:rPr lang="en-US" altLang="zh-CN" sz="1100" dirty="0" err="1"/>
              <a:t>Zhiyuan</a:t>
            </a:r>
            <a:r>
              <a:rPr lang="en-US" altLang="zh-CN" sz="1100" dirty="0"/>
              <a:t> Yan, Taiping Yao, Shen Chen, </a:t>
            </a:r>
            <a:r>
              <a:rPr lang="en-US" altLang="zh-CN" sz="1100" dirty="0" err="1"/>
              <a:t>Yandan</a:t>
            </a:r>
            <a:r>
              <a:rPr lang="en-US" altLang="zh-CN" sz="1100" dirty="0"/>
              <a:t> Zhao, </a:t>
            </a:r>
            <a:r>
              <a:rPr lang="en-US" altLang="zh-CN" sz="1100" dirty="0" err="1"/>
              <a:t>Xinghe</a:t>
            </a:r>
            <a:r>
              <a:rPr lang="en-US" altLang="zh-CN" sz="1100" dirty="0"/>
              <a:t> Fu, </a:t>
            </a:r>
            <a:r>
              <a:rPr lang="en-US" altLang="zh-CN" sz="1100" dirty="0" err="1"/>
              <a:t>Junwei</a:t>
            </a:r>
            <a:r>
              <a:rPr lang="en-US" altLang="zh-CN" sz="1100" dirty="0"/>
              <a:t> Zhu, </a:t>
            </a:r>
            <a:r>
              <a:rPr lang="en-US" altLang="zh-CN" sz="1100" dirty="0" err="1"/>
              <a:t>Donghao</a:t>
            </a:r>
            <a:r>
              <a:rPr lang="en-US" altLang="zh-CN" sz="1100" dirty="0"/>
              <a:t> Luo, </a:t>
            </a:r>
            <a:r>
              <a:rPr lang="en-US" altLang="zh-CN" sz="1100" dirty="0" err="1"/>
              <a:t>Chengjie</a:t>
            </a:r>
            <a:r>
              <a:rPr lang="en-US" altLang="zh-CN" sz="1100" dirty="0"/>
              <a:t> Wang, </a:t>
            </a:r>
            <a:r>
              <a:rPr lang="en-US" altLang="zh-CN" sz="1100" dirty="0" err="1"/>
              <a:t>Shouhong</a:t>
            </a:r>
            <a:r>
              <a:rPr lang="en-US" altLang="zh-CN" sz="1100" dirty="0"/>
              <a:t> Ding, </a:t>
            </a:r>
            <a:r>
              <a:rPr lang="en-US" altLang="zh-CN" sz="1100" dirty="0" err="1"/>
              <a:t>Yunsheng</a:t>
            </a:r>
            <a:r>
              <a:rPr lang="en-US" altLang="zh-CN" sz="1100" dirty="0"/>
              <a:t> Wu, Li Yuan. DF40: Toward Next-Generation Deepfake Detection[C]// Advances in Neural Information Processing Systems. La Jolla, California: MIT Press, 2024.</a:t>
            </a:r>
          </a:p>
        </p:txBody>
      </p:sp>
      <p:sp>
        <p:nvSpPr>
          <p:cNvPr id="5" name="文本占位符 8">
            <a:extLst>
              <a:ext uri="{FF2B5EF4-FFF2-40B4-BE49-F238E27FC236}">
                <a16:creationId xmlns:a16="http://schemas.microsoft.com/office/drawing/2014/main" id="{E8FF7195-802E-8494-653D-FD6BB852F27C}"/>
              </a:ext>
            </a:extLst>
          </p:cNvPr>
          <p:cNvSpPr>
            <a:spLocks noGrp="1"/>
          </p:cNvSpPr>
          <p:nvPr>
            <p:ph type="body" idx="1"/>
          </p:nvPr>
        </p:nvSpPr>
        <p:spPr>
          <a:xfrm>
            <a:off x="519794" y="877242"/>
            <a:ext cx="10015684" cy="639762"/>
          </a:xfrm>
          <a:prstGeom prst="rect">
            <a:avLst/>
          </a:prstGeom>
          <a:gradFill flip="none" rotWithShape="1">
            <a:gsLst>
              <a:gs pos="0">
                <a:schemeClr val="accent1">
                  <a:lumMod val="75000"/>
                </a:schemeClr>
              </a:gs>
              <a:gs pos="100000">
                <a:schemeClr val="accent1"/>
              </a:gs>
            </a:gsLst>
            <a:lin ang="8100000" scaled="1"/>
            <a:tileRect/>
          </a:gradFill>
          <a:ln w="57150">
            <a:gradFill flip="none" rotWithShape="1">
              <a:gsLst>
                <a:gs pos="0">
                  <a:schemeClr val="accent1"/>
                </a:gs>
                <a:gs pos="100000">
                  <a:schemeClr val="accent1">
                    <a:lumMod val="75000"/>
                  </a:schemeClr>
                </a:gs>
              </a:gsLst>
              <a:lin ang="8100000" scaled="1"/>
              <a:tileRect/>
            </a:gradFill>
          </a:ln>
          <a:effectLst>
            <a:outerShdw blurRad="3810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3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参考文献</a:t>
            </a:r>
          </a:p>
        </p:txBody>
      </p:sp>
      <p:sp>
        <p:nvSpPr>
          <p:cNvPr id="6" name="文本框 5">
            <a:extLst>
              <a:ext uri="{FF2B5EF4-FFF2-40B4-BE49-F238E27FC236}">
                <a16:creationId xmlns:a16="http://schemas.microsoft.com/office/drawing/2014/main" id="{83B24AD7-7701-898E-8764-51838A4BFB05}"/>
              </a:ext>
            </a:extLst>
          </p:cNvPr>
          <p:cNvSpPr txBox="1"/>
          <p:nvPr/>
        </p:nvSpPr>
        <p:spPr>
          <a:xfrm>
            <a:off x="6096000" y="1875725"/>
            <a:ext cx="5581650" cy="3477875"/>
          </a:xfrm>
          <a:prstGeom prst="rect">
            <a:avLst/>
          </a:prstGeom>
          <a:noFill/>
        </p:spPr>
        <p:txBody>
          <a:bodyPr wrap="square">
            <a:spAutoFit/>
          </a:bodyPr>
          <a:lstStyle/>
          <a:p>
            <a:r>
              <a:rPr lang="en-US" altLang="zh-CN" sz="1100" dirty="0"/>
              <a:t>[9] </a:t>
            </a:r>
            <a:r>
              <a:rPr lang="en-US" altLang="zh-CN" sz="1100" dirty="0" err="1"/>
              <a:t>Jikang</a:t>
            </a:r>
            <a:r>
              <a:rPr lang="en-US" altLang="zh-CN" sz="1100" dirty="0"/>
              <a:t> Cheng, </a:t>
            </a:r>
            <a:r>
              <a:rPr lang="en-US" altLang="zh-CN" sz="1100" dirty="0" err="1"/>
              <a:t>Zhiyuan</a:t>
            </a:r>
            <a:r>
              <a:rPr lang="en-US" altLang="zh-CN" sz="1100" dirty="0"/>
              <a:t> Yan, Ying Zhang, </a:t>
            </a:r>
            <a:r>
              <a:rPr lang="en-US" altLang="zh-CN" sz="1100" dirty="0" err="1"/>
              <a:t>Yuanhao</a:t>
            </a:r>
            <a:r>
              <a:rPr lang="en-US" altLang="zh-CN" sz="1100" dirty="0"/>
              <a:t> Luo, </a:t>
            </a:r>
            <a:r>
              <a:rPr lang="en-US" altLang="zh-CN" sz="1100" dirty="0" err="1"/>
              <a:t>Zhongyuan</a:t>
            </a:r>
            <a:r>
              <a:rPr lang="en-US" altLang="zh-CN" sz="1100" dirty="0"/>
              <a:t> Wang, Chen Li. Can We Leave Deepfake Data Behind in Training Deepfake Detector?[C]// Advances in Neural Information Processing Systems. La Jolla, California: MIT Press, 2024.</a:t>
            </a:r>
          </a:p>
          <a:p>
            <a:r>
              <a:rPr lang="en-US" altLang="zh-CN" sz="1100" dirty="0"/>
              <a:t>[10] Mathilde Caron, Julien </a:t>
            </a:r>
            <a:r>
              <a:rPr lang="en-US" altLang="zh-CN" sz="1100" dirty="0" err="1"/>
              <a:t>Mairal</a:t>
            </a:r>
            <a:r>
              <a:rPr lang="en-US" altLang="zh-CN" sz="1100" dirty="0"/>
              <a:t>, Hugo </a:t>
            </a:r>
            <a:r>
              <a:rPr lang="en-US" altLang="zh-CN" sz="1100" dirty="0" err="1"/>
              <a:t>Touvron</a:t>
            </a:r>
            <a:r>
              <a:rPr lang="en-US" altLang="zh-CN" sz="1100" dirty="0"/>
              <a:t>, Ishan Misra, Piotr Bojanowski, Hervé Jegou and Armand </a:t>
            </a:r>
            <a:r>
              <a:rPr lang="en-US" altLang="zh-CN" sz="1100" dirty="0" err="1"/>
              <a:t>Joulin</a:t>
            </a:r>
            <a:r>
              <a:rPr lang="en-US" altLang="zh-CN" sz="1100" dirty="0"/>
              <a:t>. Emerging properties in self-supervised vision transformers[C]// Proceedings of the IEEE/CVF International Conference on Computer Vision. Piscataway, NJ: IEEE, 2021: 9650-9660.</a:t>
            </a:r>
          </a:p>
          <a:p>
            <a:r>
              <a:rPr lang="en-US" altLang="zh-CN" sz="1100" dirty="0"/>
              <a:t>[11] Huy V. Vo, Marc </a:t>
            </a:r>
            <a:r>
              <a:rPr lang="en-US" altLang="zh-CN" sz="1100" dirty="0" err="1"/>
              <a:t>Szafraniec</a:t>
            </a:r>
            <a:r>
              <a:rPr lang="en-US" altLang="zh-CN" sz="1100" dirty="0"/>
              <a:t>, Vasil </a:t>
            </a:r>
            <a:r>
              <a:rPr lang="en-US" altLang="zh-CN" sz="1100" dirty="0" err="1"/>
              <a:t>Khalidov</a:t>
            </a:r>
            <a:r>
              <a:rPr lang="en-US" altLang="zh-CN" sz="1100" dirty="0"/>
              <a:t> et al.</a:t>
            </a:r>
            <a:r>
              <a:rPr lang="zh-CN" altLang="en-US" sz="1100" dirty="0"/>
              <a:t> </a:t>
            </a:r>
            <a:r>
              <a:rPr lang="en-US" altLang="zh-CN" sz="1100" dirty="0"/>
              <a:t>DINOv2: Learning Robust Visual Features  without Supervision[J]. Transactions on Machine Learning Research, 2023.</a:t>
            </a:r>
          </a:p>
          <a:p>
            <a:r>
              <a:rPr lang="en-US" altLang="zh-CN" sz="1100" dirty="0"/>
              <a:t>[12] Alec Radford, Jong Wook Kim, Chris </a:t>
            </a:r>
            <a:r>
              <a:rPr lang="en-US" altLang="zh-CN" sz="1100" dirty="0" err="1"/>
              <a:t>Hallacy</a:t>
            </a:r>
            <a:r>
              <a:rPr lang="en-US" altLang="zh-CN" sz="1100" dirty="0"/>
              <a:t> et al. Learning transferable visual models from natural language supervision[C]// Proceedings of the International Conference on Machine Learning. New York: ACM, 2021: 8748-8763.</a:t>
            </a:r>
          </a:p>
          <a:p>
            <a:r>
              <a:rPr lang="en-US" altLang="zh-CN" sz="1100" dirty="0"/>
              <a:t>[13] </a:t>
            </a:r>
            <a:r>
              <a:rPr lang="en-US" altLang="zh-CN" sz="1100" dirty="0" err="1"/>
              <a:t>Yuezun</a:t>
            </a:r>
            <a:r>
              <a:rPr lang="en-US" altLang="zh-CN" sz="1100" dirty="0"/>
              <a:t> Li, Xin Yang, Pu Sun, </a:t>
            </a:r>
            <a:r>
              <a:rPr lang="en-US" altLang="zh-CN" sz="1100" dirty="0" err="1"/>
              <a:t>Honggang</a:t>
            </a:r>
            <a:r>
              <a:rPr lang="en-US" altLang="zh-CN" sz="1100" dirty="0"/>
              <a:t> Qi, and </a:t>
            </a:r>
            <a:r>
              <a:rPr lang="en-US" altLang="zh-CN" sz="1100" dirty="0" err="1"/>
              <a:t>Siwei</a:t>
            </a:r>
            <a:r>
              <a:rPr lang="en-US" altLang="zh-CN" sz="1100" dirty="0"/>
              <a:t> Lyu. Celeb-</a:t>
            </a:r>
            <a:r>
              <a:rPr lang="en-US" altLang="zh-CN" sz="1100" dirty="0" err="1"/>
              <a:t>df</a:t>
            </a:r>
            <a:r>
              <a:rPr lang="en-US" altLang="zh-CN" sz="1100" dirty="0"/>
              <a:t>: A new dataset for deepfake forensics[C]// Proceedings of the IEEE/CVF Conference on Computer Vision and Pattern Recognition. Piscataway, NJ: IEEE, 2020: 3204-3213.</a:t>
            </a:r>
          </a:p>
          <a:p>
            <a:r>
              <a:rPr lang="en-US" altLang="zh-CN" sz="1100" dirty="0"/>
              <a:t>[14] Justus Thies, Michael </a:t>
            </a:r>
            <a:r>
              <a:rPr lang="en-US" altLang="zh-CN" sz="1100" dirty="0" err="1"/>
              <a:t>Zollhöfer</a:t>
            </a:r>
            <a:r>
              <a:rPr lang="en-US" altLang="zh-CN" sz="1100" dirty="0"/>
              <a:t>, and Matthias </a:t>
            </a:r>
            <a:r>
              <a:rPr lang="en-US" altLang="zh-CN" sz="1100" dirty="0" err="1"/>
              <a:t>Nießner</a:t>
            </a:r>
            <a:r>
              <a:rPr lang="en-US" altLang="zh-CN" sz="1100" dirty="0"/>
              <a:t>. Deferred neural rendering: Image synthesis using neural textures[J]. Transactions on Graphics, 2019, 38(4): 1–12.</a:t>
            </a:r>
          </a:p>
          <a:p>
            <a:r>
              <a:rPr lang="en-US" altLang="zh-CN" sz="1100" dirty="0"/>
              <a:t>[15] </a:t>
            </a:r>
            <a:r>
              <a:rPr lang="en-US" altLang="zh-CN" sz="1100" dirty="0" err="1"/>
              <a:t>Yuezun</a:t>
            </a:r>
            <a:r>
              <a:rPr lang="en-US" altLang="zh-CN" sz="1100" dirty="0"/>
              <a:t> Li and </a:t>
            </a:r>
            <a:r>
              <a:rPr lang="en-US" altLang="zh-CN" sz="1100" dirty="0" err="1"/>
              <a:t>Siwei</a:t>
            </a:r>
            <a:r>
              <a:rPr lang="en-US" altLang="zh-CN" sz="1100" dirty="0"/>
              <a:t> Lyu. Exposing deepfake videos by detecting face warping artifacts[C]// Proceedings of the IEEE/CVF Conference on Computer Vision and Pattern Recognition Workshops. Piscataway, NJ: IEEE, 2019: 46-52.</a:t>
            </a:r>
            <a:endParaRPr lang="zh-CN" altLang="en-US" sz="1100" dirty="0"/>
          </a:p>
        </p:txBody>
      </p:sp>
    </p:spTree>
    <p:extLst>
      <p:ext uri="{BB962C8B-B14F-4D97-AF65-F5344CB8AC3E}">
        <p14:creationId xmlns:p14="http://schemas.microsoft.com/office/powerpoint/2010/main" val="11279210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extLst>
              <a:ext uri="{FF2B5EF4-FFF2-40B4-BE49-F238E27FC236}">
                <a16:creationId xmlns:a16="http://schemas.microsoft.com/office/drawing/2014/main" id="{AAF2E322-37D6-4379-97DA-26EF1CF533B7}"/>
              </a:ext>
            </a:extLst>
          </p:cNvPr>
          <p:cNvSpPr/>
          <p:nvPr/>
        </p:nvSpPr>
        <p:spPr>
          <a:xfrm>
            <a:off x="936000" y="-68580"/>
            <a:ext cx="2441694" cy="769441"/>
          </a:xfrm>
          <a:prstGeom prst="rect">
            <a:avLst/>
          </a:prstGeom>
        </p:spPr>
        <p:txBody>
          <a:bodyPr wrap="none">
            <a:spAutoFit/>
          </a:bodyPr>
          <a:lstStyle/>
          <a:p>
            <a:pPr lvl="0" fontAlgn="auto">
              <a:spcBef>
                <a:spcPts val="0"/>
              </a:spcBef>
              <a:spcAft>
                <a:spcPts val="0"/>
              </a:spcAft>
              <a:tabLst>
                <a:tab pos="2778125" algn="l"/>
              </a:tabLst>
              <a:defRPr/>
            </a:pPr>
            <a:r>
              <a:rPr lang="zh-CN" altLang="en-US" sz="4400" b="1" kern="0" dirty="0">
                <a:solidFill>
                  <a:srgbClr val="ED7D31"/>
                </a:solidFill>
                <a:latin typeface="Arial"/>
                <a:ea typeface="微软雅黑"/>
              </a:rPr>
              <a:t>汇报目录</a:t>
            </a:r>
          </a:p>
        </p:txBody>
      </p:sp>
      <p:grpSp>
        <p:nvGrpSpPr>
          <p:cNvPr id="2" name="组合 1">
            <a:extLst>
              <a:ext uri="{FF2B5EF4-FFF2-40B4-BE49-F238E27FC236}">
                <a16:creationId xmlns:a16="http://schemas.microsoft.com/office/drawing/2014/main" id="{B3DDA864-D0F8-489C-B499-739C50626514}"/>
              </a:ext>
            </a:extLst>
          </p:cNvPr>
          <p:cNvGrpSpPr/>
          <p:nvPr/>
        </p:nvGrpSpPr>
        <p:grpSpPr>
          <a:xfrm>
            <a:off x="899153" y="1057996"/>
            <a:ext cx="865385" cy="865385"/>
            <a:chOff x="2032562" y="1421394"/>
            <a:chExt cx="865385" cy="865385"/>
          </a:xfrm>
        </p:grpSpPr>
        <p:sp>
          <p:nvSpPr>
            <p:cNvPr id="54" name="菱形 53">
              <a:extLst>
                <a:ext uri="{FF2B5EF4-FFF2-40B4-BE49-F238E27FC236}">
                  <a16:creationId xmlns:a16="http://schemas.microsoft.com/office/drawing/2014/main" id="{32B08147-8F54-4879-B626-A3D757452FC9}"/>
                </a:ext>
              </a:extLst>
            </p:cNvPr>
            <p:cNvSpPr/>
            <p:nvPr/>
          </p:nvSpPr>
          <p:spPr>
            <a:xfrm>
              <a:off x="2032562" y="1421394"/>
              <a:ext cx="865385" cy="865385"/>
            </a:xfrm>
            <a:prstGeom prst="diamond">
              <a:avLst/>
            </a:prstGeom>
            <a:gradFill flip="none" rotWithShape="1">
              <a:gsLst>
                <a:gs pos="0">
                  <a:srgbClr val="298CC5">
                    <a:lumMod val="72000"/>
                  </a:srgbClr>
                </a:gs>
                <a:gs pos="100000">
                  <a:srgbClr val="298CC5"/>
                </a:gs>
              </a:gsLst>
              <a:lin ang="8100000" scaled="1"/>
              <a:tileRect/>
            </a:gradFill>
            <a:ln w="95250" cap="flat" cmpd="sng" algn="ctr">
              <a:gradFill flip="none" rotWithShape="1">
                <a:gsLst>
                  <a:gs pos="0">
                    <a:srgbClr val="298CC5"/>
                  </a:gs>
                  <a:gs pos="100000">
                    <a:srgbClr val="298CC5">
                      <a:lumMod val="75000"/>
                    </a:srgbClr>
                  </a:gs>
                </a:gsLst>
                <a:lin ang="8100000" scaled="1"/>
                <a:tileRect/>
              </a:gradFill>
              <a:prstDash val="solid"/>
              <a:miter lim="800000"/>
            </a:ln>
            <a:effectLst>
              <a:outerShdw blurRad="381000" dist="38100" dir="81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55" name="文本框 54">
              <a:extLst>
                <a:ext uri="{FF2B5EF4-FFF2-40B4-BE49-F238E27FC236}">
                  <a16:creationId xmlns:a16="http://schemas.microsoft.com/office/drawing/2014/main" id="{09B07E90-4C57-465E-B093-6E13799D579E}"/>
                </a:ext>
              </a:extLst>
            </p:cNvPr>
            <p:cNvSpPr txBox="1"/>
            <p:nvPr/>
          </p:nvSpPr>
          <p:spPr>
            <a:xfrm>
              <a:off x="2158172" y="1586273"/>
              <a:ext cx="647935" cy="492443"/>
            </a:xfrm>
            <a:prstGeom prst="rect">
              <a:avLst/>
            </a:prstGeom>
            <a:noFill/>
            <a:ln>
              <a:noFill/>
            </a:ln>
            <a:effectLst/>
          </p:spPr>
          <p:txBody>
            <a:bodyPr wrap="square" rtlCol="0">
              <a:spAutoFit/>
              <a:scene3d>
                <a:camera prst="orthographicFron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rPr>
                <a:t>01</a:t>
              </a:r>
              <a:endParaRPr kumimoji="0" lang="zh-CN" altLang="en-US"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endParaRPr>
            </a:p>
          </p:txBody>
        </p:sp>
      </p:grpSp>
      <p:sp>
        <p:nvSpPr>
          <p:cNvPr id="63" name="文本框 7">
            <a:extLst>
              <a:ext uri="{FF2B5EF4-FFF2-40B4-BE49-F238E27FC236}">
                <a16:creationId xmlns:a16="http://schemas.microsoft.com/office/drawing/2014/main" id="{C70457A0-5511-4EE8-B8CD-A46A526F3E1C}"/>
              </a:ext>
            </a:extLst>
          </p:cNvPr>
          <p:cNvSpPr txBox="1"/>
          <p:nvPr/>
        </p:nvSpPr>
        <p:spPr>
          <a:xfrm>
            <a:off x="2141609" y="1146675"/>
            <a:ext cx="605069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fontAlgn="auto">
              <a:spcBef>
                <a:spcPts val="0"/>
              </a:spcBef>
              <a:spcAft>
                <a:spcPts val="0"/>
              </a:spcAft>
              <a:tabLst>
                <a:tab pos="2778125" algn="l"/>
              </a:tabLst>
              <a:defRPr/>
            </a:pPr>
            <a:r>
              <a:rPr lang="zh-CN" altLang="en-US" sz="4000" b="1" kern="0" dirty="0">
                <a:gradFill flip="none" rotWithShape="1">
                  <a:gsLst>
                    <a:gs pos="0">
                      <a:srgbClr val="298CC5">
                        <a:lumMod val="75000"/>
                      </a:srgbClr>
                    </a:gs>
                    <a:gs pos="100000">
                      <a:srgbClr val="298CC5"/>
                    </a:gs>
                  </a:gsLst>
                  <a:lin ang="5400000" scaled="1"/>
                  <a:tileRect/>
                </a:gradFill>
                <a:latin typeface="Arial"/>
                <a:ea typeface="微软雅黑"/>
              </a:rPr>
              <a:t>研究背景与研究价值</a:t>
            </a:r>
          </a:p>
        </p:txBody>
      </p:sp>
      <p:sp>
        <p:nvSpPr>
          <p:cNvPr id="66" name="文本框 7">
            <a:extLst>
              <a:ext uri="{FF2B5EF4-FFF2-40B4-BE49-F238E27FC236}">
                <a16:creationId xmlns:a16="http://schemas.microsoft.com/office/drawing/2014/main" id="{FA1AC47D-EAF2-4CB2-A172-BEA5F6BB3515}"/>
              </a:ext>
            </a:extLst>
          </p:cNvPr>
          <p:cNvSpPr txBox="1"/>
          <p:nvPr/>
        </p:nvSpPr>
        <p:spPr>
          <a:xfrm>
            <a:off x="2141609" y="2265541"/>
            <a:ext cx="5259043"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fontAlgn="auto">
              <a:spcBef>
                <a:spcPts val="0"/>
              </a:spcBef>
              <a:spcAft>
                <a:spcPts val="0"/>
              </a:spcAft>
              <a:tabLst>
                <a:tab pos="2778125" algn="l"/>
              </a:tabLst>
              <a:defRPr/>
            </a:pPr>
            <a:r>
              <a:rPr lang="zh-CN" altLang="en-US" sz="4000" b="1" kern="0" dirty="0">
                <a:gradFill flip="none" rotWithShape="1">
                  <a:gsLst>
                    <a:gs pos="0">
                      <a:srgbClr val="298CC5">
                        <a:lumMod val="75000"/>
                      </a:srgbClr>
                    </a:gs>
                    <a:gs pos="100000">
                      <a:srgbClr val="298CC5"/>
                    </a:gs>
                  </a:gsLst>
                  <a:lin ang="5400000" scaled="1"/>
                  <a:tileRect/>
                </a:gradFill>
                <a:latin typeface="Arial"/>
                <a:ea typeface="微软雅黑"/>
              </a:rPr>
              <a:t>国内外研究成果调研</a:t>
            </a:r>
          </a:p>
        </p:txBody>
      </p:sp>
      <p:grpSp>
        <p:nvGrpSpPr>
          <p:cNvPr id="4" name="组合 3">
            <a:extLst>
              <a:ext uri="{FF2B5EF4-FFF2-40B4-BE49-F238E27FC236}">
                <a16:creationId xmlns:a16="http://schemas.microsoft.com/office/drawing/2014/main" id="{5A635842-9E0F-4D22-95D9-B816AD3021E0}"/>
              </a:ext>
            </a:extLst>
          </p:cNvPr>
          <p:cNvGrpSpPr/>
          <p:nvPr/>
        </p:nvGrpSpPr>
        <p:grpSpPr>
          <a:xfrm>
            <a:off x="899153" y="3264503"/>
            <a:ext cx="865385" cy="865385"/>
            <a:chOff x="2032562" y="3805648"/>
            <a:chExt cx="865385" cy="865385"/>
          </a:xfrm>
        </p:grpSpPr>
        <p:sp>
          <p:nvSpPr>
            <p:cNvPr id="67" name="菱形 66">
              <a:extLst>
                <a:ext uri="{FF2B5EF4-FFF2-40B4-BE49-F238E27FC236}">
                  <a16:creationId xmlns:a16="http://schemas.microsoft.com/office/drawing/2014/main" id="{075FCC0C-B6D5-407F-AD66-1FB770990546}"/>
                </a:ext>
              </a:extLst>
            </p:cNvPr>
            <p:cNvSpPr/>
            <p:nvPr/>
          </p:nvSpPr>
          <p:spPr>
            <a:xfrm>
              <a:off x="2032562" y="3805648"/>
              <a:ext cx="865385" cy="865385"/>
            </a:xfrm>
            <a:prstGeom prst="diamond">
              <a:avLst/>
            </a:prstGeom>
            <a:gradFill flip="none" rotWithShape="1">
              <a:gsLst>
                <a:gs pos="0">
                  <a:srgbClr val="298CC5">
                    <a:lumMod val="72000"/>
                  </a:srgbClr>
                </a:gs>
                <a:gs pos="100000">
                  <a:srgbClr val="298CC5"/>
                </a:gs>
              </a:gsLst>
              <a:lin ang="8100000" scaled="1"/>
              <a:tileRect/>
            </a:gradFill>
            <a:ln w="95250" cap="flat" cmpd="sng" algn="ctr">
              <a:gradFill flip="none" rotWithShape="1">
                <a:gsLst>
                  <a:gs pos="0">
                    <a:srgbClr val="298CC5"/>
                  </a:gs>
                  <a:gs pos="100000">
                    <a:srgbClr val="298CC5">
                      <a:lumMod val="75000"/>
                    </a:srgbClr>
                  </a:gs>
                </a:gsLst>
                <a:lin ang="8100000" scaled="1"/>
                <a:tileRect/>
              </a:gradFill>
              <a:prstDash val="solid"/>
              <a:miter lim="800000"/>
            </a:ln>
            <a:effectLst>
              <a:outerShdw blurRad="381000" dist="38100" dir="8100000" algn="ctr" rotWithShape="0">
                <a:srgbClr val="000000">
                  <a:alpha val="20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68" name="文本框 67">
              <a:extLst>
                <a:ext uri="{FF2B5EF4-FFF2-40B4-BE49-F238E27FC236}">
                  <a16:creationId xmlns:a16="http://schemas.microsoft.com/office/drawing/2014/main" id="{B2238045-DD69-48DE-BDEC-D66CE8EDF207}"/>
                </a:ext>
              </a:extLst>
            </p:cNvPr>
            <p:cNvSpPr txBox="1"/>
            <p:nvPr/>
          </p:nvSpPr>
          <p:spPr>
            <a:xfrm>
              <a:off x="2139910" y="3992118"/>
              <a:ext cx="647935" cy="492443"/>
            </a:xfrm>
            <a:prstGeom prst="rect">
              <a:avLst/>
            </a:prstGeom>
            <a:noFill/>
            <a:ln>
              <a:noFill/>
            </a:ln>
            <a:effectLst/>
          </p:spPr>
          <p:txBody>
            <a:bodyPr wrap="square" rtlCol="0">
              <a:spAutoFit/>
              <a:scene3d>
                <a:camera prst="orthographicFron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rPr>
                <a:t>03</a:t>
              </a:r>
              <a:endParaRPr kumimoji="0" lang="zh-CN" altLang="en-US"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endParaRPr>
            </a:p>
          </p:txBody>
        </p:sp>
      </p:grpSp>
      <p:sp>
        <p:nvSpPr>
          <p:cNvPr id="69" name="文本框 7">
            <a:extLst>
              <a:ext uri="{FF2B5EF4-FFF2-40B4-BE49-F238E27FC236}">
                <a16:creationId xmlns:a16="http://schemas.microsoft.com/office/drawing/2014/main" id="{B4CCFDA8-B083-47FA-A34B-F9F6459481C1}"/>
              </a:ext>
            </a:extLst>
          </p:cNvPr>
          <p:cNvSpPr txBox="1"/>
          <p:nvPr/>
        </p:nvSpPr>
        <p:spPr>
          <a:xfrm>
            <a:off x="2141608" y="3373436"/>
            <a:ext cx="5836531"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4000" b="1" kern="0" dirty="0">
                <a:gradFill flip="none" rotWithShape="1">
                  <a:gsLst>
                    <a:gs pos="0">
                      <a:srgbClr val="298CC5">
                        <a:lumMod val="75000"/>
                      </a:srgbClr>
                    </a:gs>
                    <a:gs pos="100000">
                      <a:srgbClr val="298CC5"/>
                    </a:gs>
                  </a:gsLst>
                  <a:lin ang="5400000" scaled="1"/>
                  <a:tileRect/>
                </a:gradFill>
                <a:latin typeface="Arial"/>
                <a:ea typeface="微软雅黑"/>
              </a:rPr>
              <a:t>代表性工作复现进展</a:t>
            </a:r>
          </a:p>
        </p:txBody>
      </p:sp>
      <p:grpSp>
        <p:nvGrpSpPr>
          <p:cNvPr id="5" name="组合 4">
            <a:extLst>
              <a:ext uri="{FF2B5EF4-FFF2-40B4-BE49-F238E27FC236}">
                <a16:creationId xmlns:a16="http://schemas.microsoft.com/office/drawing/2014/main" id="{F876B32D-4CCB-42BB-A972-4425E08AEAC4}"/>
              </a:ext>
            </a:extLst>
          </p:cNvPr>
          <p:cNvGrpSpPr/>
          <p:nvPr/>
        </p:nvGrpSpPr>
        <p:grpSpPr>
          <a:xfrm>
            <a:off x="899153" y="4418427"/>
            <a:ext cx="865385" cy="865385"/>
            <a:chOff x="2014300" y="5050182"/>
            <a:chExt cx="865385" cy="865385"/>
          </a:xfrm>
        </p:grpSpPr>
        <p:sp>
          <p:nvSpPr>
            <p:cNvPr id="71" name="菱形 70">
              <a:extLst>
                <a:ext uri="{FF2B5EF4-FFF2-40B4-BE49-F238E27FC236}">
                  <a16:creationId xmlns:a16="http://schemas.microsoft.com/office/drawing/2014/main" id="{C42A3E71-020F-456E-8A92-58C9F3919644}"/>
                </a:ext>
              </a:extLst>
            </p:cNvPr>
            <p:cNvSpPr/>
            <p:nvPr/>
          </p:nvSpPr>
          <p:spPr>
            <a:xfrm>
              <a:off x="2014300" y="5050182"/>
              <a:ext cx="865385" cy="865385"/>
            </a:xfrm>
            <a:prstGeom prst="diamond">
              <a:avLst/>
            </a:prstGeom>
            <a:gradFill flip="none" rotWithShape="1">
              <a:gsLst>
                <a:gs pos="0">
                  <a:srgbClr val="298CC5">
                    <a:lumMod val="72000"/>
                  </a:srgbClr>
                </a:gs>
                <a:gs pos="100000">
                  <a:srgbClr val="298CC5"/>
                </a:gs>
              </a:gsLst>
              <a:lin ang="8100000" scaled="1"/>
              <a:tileRect/>
            </a:gradFill>
            <a:ln w="95250" cap="flat" cmpd="sng" algn="ctr">
              <a:gradFill flip="none" rotWithShape="1">
                <a:gsLst>
                  <a:gs pos="0">
                    <a:srgbClr val="298CC5"/>
                  </a:gs>
                  <a:gs pos="100000">
                    <a:srgbClr val="298CC5">
                      <a:lumMod val="75000"/>
                    </a:srgbClr>
                  </a:gs>
                </a:gsLst>
                <a:lin ang="8100000" scaled="1"/>
                <a:tileRect/>
              </a:gradFill>
              <a:prstDash val="solid"/>
              <a:miter lim="800000"/>
            </a:ln>
            <a:effectLst>
              <a:outerShdw blurRad="381000" dist="38100" dir="8100000" algn="ctr" rotWithShape="0">
                <a:srgbClr val="000000">
                  <a:alpha val="20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72" name="文本框 71">
              <a:extLst>
                <a:ext uri="{FF2B5EF4-FFF2-40B4-BE49-F238E27FC236}">
                  <a16:creationId xmlns:a16="http://schemas.microsoft.com/office/drawing/2014/main" id="{87CAA2EC-A3FC-4ABB-82FD-0407CB0FF391}"/>
                </a:ext>
              </a:extLst>
            </p:cNvPr>
            <p:cNvSpPr txBox="1"/>
            <p:nvPr/>
          </p:nvSpPr>
          <p:spPr>
            <a:xfrm>
              <a:off x="2123024" y="5236652"/>
              <a:ext cx="647935" cy="492443"/>
            </a:xfrm>
            <a:prstGeom prst="rect">
              <a:avLst/>
            </a:prstGeom>
            <a:noFill/>
            <a:ln>
              <a:noFill/>
            </a:ln>
            <a:effectLst/>
          </p:spPr>
          <p:txBody>
            <a:bodyPr wrap="square" rtlCol="0">
              <a:spAutoFit/>
              <a:scene3d>
                <a:camera prst="orthographicFron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rPr>
                <a:t>04</a:t>
              </a:r>
              <a:endParaRPr kumimoji="0" lang="zh-CN" altLang="en-US"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endParaRPr>
            </a:p>
          </p:txBody>
        </p:sp>
      </p:grpSp>
      <p:sp>
        <p:nvSpPr>
          <p:cNvPr id="73" name="文本框 7">
            <a:extLst>
              <a:ext uri="{FF2B5EF4-FFF2-40B4-BE49-F238E27FC236}">
                <a16:creationId xmlns:a16="http://schemas.microsoft.com/office/drawing/2014/main" id="{EEA82ED8-F814-4EF9-86FE-6A58500D3713}"/>
              </a:ext>
            </a:extLst>
          </p:cNvPr>
          <p:cNvSpPr txBox="1"/>
          <p:nvPr/>
        </p:nvSpPr>
        <p:spPr>
          <a:xfrm>
            <a:off x="2159871" y="4544085"/>
            <a:ext cx="592031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fontAlgn="auto">
              <a:spcBef>
                <a:spcPts val="0"/>
              </a:spcBef>
              <a:spcAft>
                <a:spcPts val="0"/>
              </a:spcAft>
              <a:tabLst>
                <a:tab pos="2778125" algn="l"/>
              </a:tabLst>
              <a:defRPr/>
            </a:pPr>
            <a:r>
              <a:rPr lang="zh-CN" altLang="en-US" sz="4000" b="1" kern="0" dirty="0">
                <a:gradFill flip="none" rotWithShape="1">
                  <a:gsLst>
                    <a:gs pos="0">
                      <a:srgbClr val="298CC5">
                        <a:lumMod val="75000"/>
                      </a:srgbClr>
                    </a:gs>
                    <a:gs pos="100000">
                      <a:srgbClr val="298CC5"/>
                    </a:gs>
                  </a:gsLst>
                  <a:lin ang="5400000" scaled="1"/>
                  <a:tileRect/>
                </a:gradFill>
                <a:latin typeface="Arial"/>
                <a:ea typeface="微软雅黑"/>
              </a:rPr>
              <a:t>创新目标和初步思路</a:t>
            </a:r>
          </a:p>
        </p:txBody>
      </p:sp>
      <p:grpSp>
        <p:nvGrpSpPr>
          <p:cNvPr id="3" name="组合 2">
            <a:extLst>
              <a:ext uri="{FF2B5EF4-FFF2-40B4-BE49-F238E27FC236}">
                <a16:creationId xmlns:a16="http://schemas.microsoft.com/office/drawing/2014/main" id="{72B0DD89-487F-4CBF-8FBE-AD0C90581065}"/>
              </a:ext>
            </a:extLst>
          </p:cNvPr>
          <p:cNvGrpSpPr/>
          <p:nvPr/>
        </p:nvGrpSpPr>
        <p:grpSpPr>
          <a:xfrm>
            <a:off x="899153" y="2157352"/>
            <a:ext cx="865385" cy="865385"/>
            <a:chOff x="2032562" y="2613521"/>
            <a:chExt cx="865385" cy="865385"/>
          </a:xfrm>
        </p:grpSpPr>
        <p:sp>
          <p:nvSpPr>
            <p:cNvPr id="74" name="菱形 73">
              <a:extLst>
                <a:ext uri="{FF2B5EF4-FFF2-40B4-BE49-F238E27FC236}">
                  <a16:creationId xmlns:a16="http://schemas.microsoft.com/office/drawing/2014/main" id="{29635014-79F6-46BB-9A30-2972D6F7DCDC}"/>
                </a:ext>
              </a:extLst>
            </p:cNvPr>
            <p:cNvSpPr/>
            <p:nvPr/>
          </p:nvSpPr>
          <p:spPr>
            <a:xfrm>
              <a:off x="2032562" y="2613521"/>
              <a:ext cx="865385" cy="865385"/>
            </a:xfrm>
            <a:prstGeom prst="diamond">
              <a:avLst/>
            </a:prstGeom>
            <a:gradFill flip="none" rotWithShape="1">
              <a:gsLst>
                <a:gs pos="0">
                  <a:srgbClr val="298CC5">
                    <a:lumMod val="72000"/>
                  </a:srgbClr>
                </a:gs>
                <a:gs pos="100000">
                  <a:srgbClr val="298CC5"/>
                </a:gs>
              </a:gsLst>
              <a:lin ang="8100000" scaled="1"/>
              <a:tileRect/>
            </a:gradFill>
            <a:ln w="95250" cap="flat" cmpd="sng" algn="ctr">
              <a:gradFill flip="none" rotWithShape="1">
                <a:gsLst>
                  <a:gs pos="0">
                    <a:srgbClr val="298CC5"/>
                  </a:gs>
                  <a:gs pos="100000">
                    <a:srgbClr val="298CC5">
                      <a:lumMod val="75000"/>
                    </a:srgbClr>
                  </a:gs>
                </a:gsLst>
                <a:lin ang="8100000" scaled="1"/>
                <a:tileRect/>
              </a:gradFill>
              <a:prstDash val="solid"/>
              <a:miter lim="800000"/>
            </a:ln>
            <a:effectLst>
              <a:outerShdw blurRad="381000" dist="38100" dir="81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65" name="文本框 64">
              <a:extLst>
                <a:ext uri="{FF2B5EF4-FFF2-40B4-BE49-F238E27FC236}">
                  <a16:creationId xmlns:a16="http://schemas.microsoft.com/office/drawing/2014/main" id="{7CEC04BE-426D-4634-90F8-F7E7BD225004}"/>
                </a:ext>
              </a:extLst>
            </p:cNvPr>
            <p:cNvSpPr txBox="1"/>
            <p:nvPr/>
          </p:nvSpPr>
          <p:spPr>
            <a:xfrm>
              <a:off x="2141286" y="2799991"/>
              <a:ext cx="647935" cy="492443"/>
            </a:xfrm>
            <a:prstGeom prst="rect">
              <a:avLst/>
            </a:prstGeom>
            <a:noFill/>
            <a:ln>
              <a:noFill/>
            </a:ln>
            <a:effectLst/>
          </p:spPr>
          <p:txBody>
            <a:bodyPr wrap="square" rtlCol="0">
              <a:spAutoFit/>
              <a:scene3d>
                <a:camera prst="orthographicFron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rPr>
                <a:t>02</a:t>
              </a:r>
              <a:endParaRPr kumimoji="0" lang="zh-CN" altLang="en-US"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endParaRPr>
            </a:p>
          </p:txBody>
        </p:sp>
      </p:grpSp>
      <p:cxnSp>
        <p:nvCxnSpPr>
          <p:cNvPr id="15" name="直接连接符 14">
            <a:extLst>
              <a:ext uri="{FF2B5EF4-FFF2-40B4-BE49-F238E27FC236}">
                <a16:creationId xmlns:a16="http://schemas.microsoft.com/office/drawing/2014/main" id="{EE27597D-539D-46CD-8E38-28936A75C5EB}"/>
              </a:ext>
            </a:extLst>
          </p:cNvPr>
          <p:cNvCxnSpPr>
            <a:cxnSpLocks/>
          </p:cNvCxnSpPr>
          <p:nvPr/>
        </p:nvCxnSpPr>
        <p:spPr bwMode="auto">
          <a:xfrm>
            <a:off x="1028700" y="638482"/>
            <a:ext cx="11163300" cy="0"/>
          </a:xfrm>
          <a:prstGeom prst="lin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0FD185E4-9F84-446F-8B7D-619DD57CCA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917" y="-360000"/>
            <a:ext cx="1361034" cy="1361034"/>
          </a:xfrm>
          <a:prstGeom prst="rect">
            <a:avLst/>
          </a:prstGeom>
        </p:spPr>
      </p:pic>
      <p:grpSp>
        <p:nvGrpSpPr>
          <p:cNvPr id="32" name="组合 31">
            <a:extLst>
              <a:ext uri="{FF2B5EF4-FFF2-40B4-BE49-F238E27FC236}">
                <a16:creationId xmlns:a16="http://schemas.microsoft.com/office/drawing/2014/main" id="{7838F8A7-68A0-4A6A-B3CD-6A620A870EFB}"/>
              </a:ext>
            </a:extLst>
          </p:cNvPr>
          <p:cNvGrpSpPr/>
          <p:nvPr/>
        </p:nvGrpSpPr>
        <p:grpSpPr>
          <a:xfrm>
            <a:off x="899153" y="5523006"/>
            <a:ext cx="865385" cy="865385"/>
            <a:chOff x="2014300" y="5050182"/>
            <a:chExt cx="865385" cy="865385"/>
          </a:xfrm>
        </p:grpSpPr>
        <p:sp>
          <p:nvSpPr>
            <p:cNvPr id="33" name="菱形 32">
              <a:extLst>
                <a:ext uri="{FF2B5EF4-FFF2-40B4-BE49-F238E27FC236}">
                  <a16:creationId xmlns:a16="http://schemas.microsoft.com/office/drawing/2014/main" id="{3AB2E9DC-065B-44AF-A8DB-8DED0C2A0270}"/>
                </a:ext>
              </a:extLst>
            </p:cNvPr>
            <p:cNvSpPr/>
            <p:nvPr/>
          </p:nvSpPr>
          <p:spPr>
            <a:xfrm>
              <a:off x="2014300" y="5050182"/>
              <a:ext cx="865385" cy="865385"/>
            </a:xfrm>
            <a:prstGeom prst="diamond">
              <a:avLst/>
            </a:prstGeom>
            <a:gradFill flip="none" rotWithShape="1">
              <a:gsLst>
                <a:gs pos="0">
                  <a:srgbClr val="298CC5">
                    <a:lumMod val="72000"/>
                  </a:srgbClr>
                </a:gs>
                <a:gs pos="100000">
                  <a:srgbClr val="298CC5"/>
                </a:gs>
              </a:gsLst>
              <a:lin ang="8100000" scaled="1"/>
              <a:tileRect/>
            </a:gradFill>
            <a:ln w="95250" cap="flat" cmpd="sng" algn="ctr">
              <a:gradFill flip="none" rotWithShape="1">
                <a:gsLst>
                  <a:gs pos="0">
                    <a:srgbClr val="298CC5"/>
                  </a:gs>
                  <a:gs pos="100000">
                    <a:srgbClr val="298CC5">
                      <a:lumMod val="75000"/>
                    </a:srgbClr>
                  </a:gs>
                </a:gsLst>
                <a:lin ang="8100000" scaled="1"/>
                <a:tileRect/>
              </a:gradFill>
              <a:prstDash val="solid"/>
              <a:miter lim="800000"/>
            </a:ln>
            <a:effectLst>
              <a:outerShdw blurRad="381000" dist="38100" dir="8100000" algn="ctr" rotWithShape="0">
                <a:srgbClr val="000000">
                  <a:alpha val="20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34" name="文本框 33">
              <a:extLst>
                <a:ext uri="{FF2B5EF4-FFF2-40B4-BE49-F238E27FC236}">
                  <a16:creationId xmlns:a16="http://schemas.microsoft.com/office/drawing/2014/main" id="{949043C5-317E-497F-832A-4F4649A3FFD5}"/>
                </a:ext>
              </a:extLst>
            </p:cNvPr>
            <p:cNvSpPr txBox="1"/>
            <p:nvPr/>
          </p:nvSpPr>
          <p:spPr>
            <a:xfrm>
              <a:off x="2123024" y="5236652"/>
              <a:ext cx="647935" cy="492443"/>
            </a:xfrm>
            <a:prstGeom prst="rect">
              <a:avLst/>
            </a:prstGeom>
            <a:noFill/>
            <a:ln>
              <a:noFill/>
            </a:ln>
            <a:effectLst/>
          </p:spPr>
          <p:txBody>
            <a:bodyPr wrap="square" rtlCol="0">
              <a:spAutoFit/>
              <a:scene3d>
                <a:camera prst="orthographicFron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rPr>
                <a:t>05</a:t>
              </a:r>
              <a:endParaRPr kumimoji="0" lang="zh-CN" altLang="en-US"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endParaRPr>
            </a:p>
          </p:txBody>
        </p:sp>
      </p:grpSp>
      <p:sp>
        <p:nvSpPr>
          <p:cNvPr id="35" name="文本框 7">
            <a:extLst>
              <a:ext uri="{FF2B5EF4-FFF2-40B4-BE49-F238E27FC236}">
                <a16:creationId xmlns:a16="http://schemas.microsoft.com/office/drawing/2014/main" id="{1315FC9B-45CA-4F89-BEE9-A1CE089DE20C}"/>
              </a:ext>
            </a:extLst>
          </p:cNvPr>
          <p:cNvSpPr txBox="1"/>
          <p:nvPr/>
        </p:nvSpPr>
        <p:spPr>
          <a:xfrm>
            <a:off x="2159870" y="5648664"/>
            <a:ext cx="5767633"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4000" b="1" kern="0" dirty="0">
                <a:gradFill flip="none" rotWithShape="1">
                  <a:gsLst>
                    <a:gs pos="0">
                      <a:srgbClr val="298CC5">
                        <a:lumMod val="75000"/>
                      </a:srgbClr>
                    </a:gs>
                    <a:gs pos="100000">
                      <a:srgbClr val="298CC5"/>
                    </a:gs>
                  </a:gsLst>
                  <a:lin ang="5400000" scaled="1"/>
                  <a:tileRect/>
                </a:gradFill>
                <a:latin typeface="Arial"/>
                <a:ea typeface="微软雅黑"/>
              </a:rPr>
              <a:t>下学期工作开展计划</a:t>
            </a:r>
          </a:p>
        </p:txBody>
      </p:sp>
      <p:pic>
        <p:nvPicPr>
          <p:cNvPr id="26" name="图片 25">
            <a:extLst>
              <a:ext uri="{FF2B5EF4-FFF2-40B4-BE49-F238E27FC236}">
                <a16:creationId xmlns:a16="http://schemas.microsoft.com/office/drawing/2014/main" id="{EB317071-8A01-44A2-AED0-ACF008DDD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8559" y="-246918"/>
            <a:ext cx="5308559" cy="5308559"/>
          </a:xfrm>
          <a:prstGeom prst="rect">
            <a:avLst/>
          </a:prstGeom>
        </p:spPr>
      </p:pic>
      <p:pic>
        <p:nvPicPr>
          <p:cNvPr id="28" name="Picture 33" descr="未标题-10"/>
          <p:cNvPicPr>
            <a:picLocks noChangeAspect="1" noChangeArrowheads="1"/>
          </p:cNvPicPr>
          <p:nvPr/>
        </p:nvPicPr>
        <p:blipFill>
          <a:blip r:embed="rId4" cstate="print">
            <a:duotone>
              <a:prstClr val="black"/>
              <a:schemeClr val="accent1">
                <a:tint val="45000"/>
                <a:satMod val="400000"/>
              </a:schemeClr>
            </a:duotone>
          </a:blip>
          <a:srcRect/>
          <a:stretch>
            <a:fillRect/>
          </a:stretch>
        </p:blipFill>
        <p:spPr bwMode="auto">
          <a:xfrm>
            <a:off x="8259243" y="3452926"/>
            <a:ext cx="2326709" cy="2796383"/>
          </a:xfrm>
          <a:prstGeom prst="rect">
            <a:avLst/>
          </a:prstGeom>
          <a:noFill/>
          <a:ln w="9525">
            <a:noFill/>
            <a:miter lim="800000"/>
            <a:headEnd/>
            <a:tailEnd/>
          </a:ln>
        </p:spPr>
      </p:pic>
    </p:spTree>
    <p:extLst>
      <p:ext uri="{BB962C8B-B14F-4D97-AF65-F5344CB8AC3E}">
        <p14:creationId xmlns:p14="http://schemas.microsoft.com/office/powerpoint/2010/main" val="3597107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extLst>
              <a:ext uri="{FF2B5EF4-FFF2-40B4-BE49-F238E27FC236}">
                <a16:creationId xmlns:a16="http://schemas.microsoft.com/office/drawing/2014/main" id="{AAF2E322-37D6-4379-97DA-26EF1CF533B7}"/>
              </a:ext>
            </a:extLst>
          </p:cNvPr>
          <p:cNvSpPr/>
          <p:nvPr/>
        </p:nvSpPr>
        <p:spPr>
          <a:xfrm>
            <a:off x="936000" y="-68580"/>
            <a:ext cx="2441694" cy="769441"/>
          </a:xfrm>
          <a:prstGeom prst="rect">
            <a:avLst/>
          </a:prstGeom>
        </p:spPr>
        <p:txBody>
          <a:bodyPr wrap="none">
            <a:spAutoFit/>
          </a:bodyPr>
          <a:lstStyle/>
          <a:p>
            <a:pPr lvl="0" fontAlgn="auto">
              <a:spcBef>
                <a:spcPts val="0"/>
              </a:spcBef>
              <a:spcAft>
                <a:spcPts val="0"/>
              </a:spcAft>
              <a:tabLst>
                <a:tab pos="2778125" algn="l"/>
              </a:tabLst>
              <a:defRPr/>
            </a:pPr>
            <a:r>
              <a:rPr lang="zh-CN" altLang="en-US" sz="4400" b="1" kern="0" dirty="0">
                <a:solidFill>
                  <a:srgbClr val="ED7D31"/>
                </a:solidFill>
                <a:latin typeface="Arial"/>
                <a:ea typeface="微软雅黑"/>
              </a:rPr>
              <a:t>汇报目录</a:t>
            </a:r>
          </a:p>
        </p:txBody>
      </p:sp>
      <p:grpSp>
        <p:nvGrpSpPr>
          <p:cNvPr id="2" name="组合 1">
            <a:extLst>
              <a:ext uri="{FF2B5EF4-FFF2-40B4-BE49-F238E27FC236}">
                <a16:creationId xmlns:a16="http://schemas.microsoft.com/office/drawing/2014/main" id="{B3DDA864-D0F8-489C-B499-739C50626514}"/>
              </a:ext>
            </a:extLst>
          </p:cNvPr>
          <p:cNvGrpSpPr/>
          <p:nvPr/>
        </p:nvGrpSpPr>
        <p:grpSpPr>
          <a:xfrm>
            <a:off x="899153" y="1057996"/>
            <a:ext cx="865385" cy="865385"/>
            <a:chOff x="2032562" y="1421394"/>
            <a:chExt cx="865385" cy="865385"/>
          </a:xfrm>
        </p:grpSpPr>
        <p:sp>
          <p:nvSpPr>
            <p:cNvPr id="54" name="菱形 53">
              <a:extLst>
                <a:ext uri="{FF2B5EF4-FFF2-40B4-BE49-F238E27FC236}">
                  <a16:creationId xmlns:a16="http://schemas.microsoft.com/office/drawing/2014/main" id="{32B08147-8F54-4879-B626-A3D757452FC9}"/>
                </a:ext>
              </a:extLst>
            </p:cNvPr>
            <p:cNvSpPr/>
            <p:nvPr/>
          </p:nvSpPr>
          <p:spPr>
            <a:xfrm>
              <a:off x="2032562" y="1421394"/>
              <a:ext cx="865385" cy="865385"/>
            </a:xfrm>
            <a:prstGeom prst="diamond">
              <a:avLst/>
            </a:prstGeom>
            <a:gradFill flip="none" rotWithShape="1">
              <a:gsLst>
                <a:gs pos="0">
                  <a:srgbClr val="298CC5">
                    <a:lumMod val="72000"/>
                  </a:srgbClr>
                </a:gs>
                <a:gs pos="100000">
                  <a:srgbClr val="298CC5"/>
                </a:gs>
              </a:gsLst>
              <a:lin ang="8100000" scaled="1"/>
              <a:tileRect/>
            </a:gradFill>
            <a:ln w="95250" cap="flat" cmpd="sng" algn="ctr">
              <a:gradFill flip="none" rotWithShape="1">
                <a:gsLst>
                  <a:gs pos="0">
                    <a:srgbClr val="298CC5"/>
                  </a:gs>
                  <a:gs pos="100000">
                    <a:srgbClr val="298CC5">
                      <a:lumMod val="75000"/>
                    </a:srgbClr>
                  </a:gs>
                </a:gsLst>
                <a:lin ang="8100000" scaled="1"/>
                <a:tileRect/>
              </a:gradFill>
              <a:prstDash val="solid"/>
              <a:miter lim="800000"/>
            </a:ln>
            <a:effectLst>
              <a:outerShdw blurRad="381000" dist="38100" dir="81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55" name="文本框 54">
              <a:extLst>
                <a:ext uri="{FF2B5EF4-FFF2-40B4-BE49-F238E27FC236}">
                  <a16:creationId xmlns:a16="http://schemas.microsoft.com/office/drawing/2014/main" id="{09B07E90-4C57-465E-B093-6E13799D579E}"/>
                </a:ext>
              </a:extLst>
            </p:cNvPr>
            <p:cNvSpPr txBox="1"/>
            <p:nvPr/>
          </p:nvSpPr>
          <p:spPr>
            <a:xfrm>
              <a:off x="2158172" y="1586273"/>
              <a:ext cx="647935" cy="492443"/>
            </a:xfrm>
            <a:prstGeom prst="rect">
              <a:avLst/>
            </a:prstGeom>
            <a:noFill/>
            <a:ln>
              <a:noFill/>
            </a:ln>
            <a:effectLst/>
          </p:spPr>
          <p:txBody>
            <a:bodyPr wrap="square" rtlCol="0">
              <a:spAutoFit/>
              <a:scene3d>
                <a:camera prst="orthographicFron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rPr>
                <a:t>01</a:t>
              </a:r>
              <a:endParaRPr kumimoji="0" lang="zh-CN" altLang="en-US"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endParaRPr>
            </a:p>
          </p:txBody>
        </p:sp>
      </p:grpSp>
      <p:sp>
        <p:nvSpPr>
          <p:cNvPr id="63" name="文本框 7">
            <a:extLst>
              <a:ext uri="{FF2B5EF4-FFF2-40B4-BE49-F238E27FC236}">
                <a16:creationId xmlns:a16="http://schemas.microsoft.com/office/drawing/2014/main" id="{C70457A0-5511-4EE8-B8CD-A46A526F3E1C}"/>
              </a:ext>
            </a:extLst>
          </p:cNvPr>
          <p:cNvSpPr txBox="1"/>
          <p:nvPr/>
        </p:nvSpPr>
        <p:spPr>
          <a:xfrm>
            <a:off x="2141609" y="1146675"/>
            <a:ext cx="605069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fontAlgn="auto">
              <a:spcBef>
                <a:spcPts val="0"/>
              </a:spcBef>
              <a:spcAft>
                <a:spcPts val="0"/>
              </a:spcAft>
              <a:tabLst>
                <a:tab pos="2778125" algn="l"/>
              </a:tabLst>
              <a:defRPr/>
            </a:pPr>
            <a:r>
              <a:rPr lang="zh-CN" altLang="en-US" sz="4000" b="1" kern="0" dirty="0">
                <a:gradFill flip="none" rotWithShape="1">
                  <a:gsLst>
                    <a:gs pos="0">
                      <a:srgbClr val="298CC5">
                        <a:lumMod val="75000"/>
                      </a:srgbClr>
                    </a:gs>
                    <a:gs pos="100000">
                      <a:srgbClr val="298CC5"/>
                    </a:gs>
                  </a:gsLst>
                  <a:lin ang="5400000" scaled="1"/>
                  <a:tileRect/>
                </a:gradFill>
                <a:latin typeface="Arial"/>
                <a:ea typeface="微软雅黑"/>
              </a:rPr>
              <a:t>研究背景与研究价值</a:t>
            </a:r>
          </a:p>
        </p:txBody>
      </p:sp>
      <p:sp>
        <p:nvSpPr>
          <p:cNvPr id="66" name="文本框 7">
            <a:extLst>
              <a:ext uri="{FF2B5EF4-FFF2-40B4-BE49-F238E27FC236}">
                <a16:creationId xmlns:a16="http://schemas.microsoft.com/office/drawing/2014/main" id="{FA1AC47D-EAF2-4CB2-A172-BEA5F6BB3515}"/>
              </a:ext>
            </a:extLst>
          </p:cNvPr>
          <p:cNvSpPr txBox="1"/>
          <p:nvPr/>
        </p:nvSpPr>
        <p:spPr>
          <a:xfrm>
            <a:off x="2141609" y="2265541"/>
            <a:ext cx="5259043"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fontAlgn="auto">
              <a:spcBef>
                <a:spcPts val="0"/>
              </a:spcBef>
              <a:spcAft>
                <a:spcPts val="0"/>
              </a:spcAft>
              <a:tabLst>
                <a:tab pos="2778125" algn="l"/>
              </a:tabLst>
              <a:defRPr/>
            </a:pPr>
            <a:r>
              <a:rPr lang="zh-CN" altLang="en-US" sz="4000" b="1" kern="0" dirty="0">
                <a:gradFill flip="none" rotWithShape="1">
                  <a:gsLst>
                    <a:gs pos="0">
                      <a:srgbClr val="298CC5">
                        <a:lumMod val="75000"/>
                      </a:srgbClr>
                    </a:gs>
                    <a:gs pos="100000">
                      <a:srgbClr val="298CC5"/>
                    </a:gs>
                  </a:gsLst>
                  <a:lin ang="5400000" scaled="1"/>
                  <a:tileRect/>
                </a:gradFill>
                <a:latin typeface="Arial"/>
                <a:ea typeface="微软雅黑"/>
              </a:rPr>
              <a:t>国内外研究成果调研</a:t>
            </a:r>
          </a:p>
        </p:txBody>
      </p:sp>
      <p:grpSp>
        <p:nvGrpSpPr>
          <p:cNvPr id="4" name="组合 3">
            <a:extLst>
              <a:ext uri="{FF2B5EF4-FFF2-40B4-BE49-F238E27FC236}">
                <a16:creationId xmlns:a16="http://schemas.microsoft.com/office/drawing/2014/main" id="{5A635842-9E0F-4D22-95D9-B816AD3021E0}"/>
              </a:ext>
            </a:extLst>
          </p:cNvPr>
          <p:cNvGrpSpPr/>
          <p:nvPr/>
        </p:nvGrpSpPr>
        <p:grpSpPr>
          <a:xfrm>
            <a:off x="899153" y="3264503"/>
            <a:ext cx="865385" cy="865385"/>
            <a:chOff x="2032562" y="3805648"/>
            <a:chExt cx="865385" cy="865385"/>
          </a:xfrm>
        </p:grpSpPr>
        <p:sp>
          <p:nvSpPr>
            <p:cNvPr id="67" name="菱形 66">
              <a:extLst>
                <a:ext uri="{FF2B5EF4-FFF2-40B4-BE49-F238E27FC236}">
                  <a16:creationId xmlns:a16="http://schemas.microsoft.com/office/drawing/2014/main" id="{075FCC0C-B6D5-407F-AD66-1FB770990546}"/>
                </a:ext>
              </a:extLst>
            </p:cNvPr>
            <p:cNvSpPr/>
            <p:nvPr/>
          </p:nvSpPr>
          <p:spPr>
            <a:xfrm>
              <a:off x="2032562" y="3805648"/>
              <a:ext cx="865385" cy="865385"/>
            </a:xfrm>
            <a:prstGeom prst="diamond">
              <a:avLst/>
            </a:prstGeom>
            <a:gradFill flip="none" rotWithShape="1">
              <a:gsLst>
                <a:gs pos="0">
                  <a:srgbClr val="298CC5">
                    <a:lumMod val="72000"/>
                  </a:srgbClr>
                </a:gs>
                <a:gs pos="100000">
                  <a:srgbClr val="298CC5"/>
                </a:gs>
              </a:gsLst>
              <a:lin ang="8100000" scaled="1"/>
              <a:tileRect/>
            </a:gradFill>
            <a:ln w="95250" cap="flat" cmpd="sng" algn="ctr">
              <a:gradFill flip="none" rotWithShape="1">
                <a:gsLst>
                  <a:gs pos="0">
                    <a:srgbClr val="298CC5"/>
                  </a:gs>
                  <a:gs pos="100000">
                    <a:srgbClr val="298CC5">
                      <a:lumMod val="75000"/>
                    </a:srgbClr>
                  </a:gs>
                </a:gsLst>
                <a:lin ang="8100000" scaled="1"/>
                <a:tileRect/>
              </a:gradFill>
              <a:prstDash val="solid"/>
              <a:miter lim="800000"/>
            </a:ln>
            <a:effectLst>
              <a:outerShdw blurRad="381000" dist="38100" dir="8100000" algn="ctr" rotWithShape="0">
                <a:srgbClr val="000000">
                  <a:alpha val="20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68" name="文本框 67">
              <a:extLst>
                <a:ext uri="{FF2B5EF4-FFF2-40B4-BE49-F238E27FC236}">
                  <a16:creationId xmlns:a16="http://schemas.microsoft.com/office/drawing/2014/main" id="{B2238045-DD69-48DE-BDEC-D66CE8EDF207}"/>
                </a:ext>
              </a:extLst>
            </p:cNvPr>
            <p:cNvSpPr txBox="1"/>
            <p:nvPr/>
          </p:nvSpPr>
          <p:spPr>
            <a:xfrm>
              <a:off x="2139910" y="3992118"/>
              <a:ext cx="647935" cy="492443"/>
            </a:xfrm>
            <a:prstGeom prst="rect">
              <a:avLst/>
            </a:prstGeom>
            <a:noFill/>
            <a:ln>
              <a:noFill/>
            </a:ln>
            <a:effectLst/>
          </p:spPr>
          <p:txBody>
            <a:bodyPr wrap="square" rtlCol="0">
              <a:spAutoFit/>
              <a:scene3d>
                <a:camera prst="orthographicFron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rPr>
                <a:t>03</a:t>
              </a:r>
              <a:endParaRPr kumimoji="0" lang="zh-CN" altLang="en-US"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endParaRPr>
            </a:p>
          </p:txBody>
        </p:sp>
      </p:grpSp>
      <p:sp>
        <p:nvSpPr>
          <p:cNvPr id="69" name="文本框 7">
            <a:extLst>
              <a:ext uri="{FF2B5EF4-FFF2-40B4-BE49-F238E27FC236}">
                <a16:creationId xmlns:a16="http://schemas.microsoft.com/office/drawing/2014/main" id="{B4CCFDA8-B083-47FA-A34B-F9F6459481C1}"/>
              </a:ext>
            </a:extLst>
          </p:cNvPr>
          <p:cNvSpPr txBox="1"/>
          <p:nvPr/>
        </p:nvSpPr>
        <p:spPr>
          <a:xfrm>
            <a:off x="2141608" y="3373436"/>
            <a:ext cx="5836531"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4000" b="1" kern="0" dirty="0">
                <a:gradFill flip="none" rotWithShape="1">
                  <a:gsLst>
                    <a:gs pos="0">
                      <a:srgbClr val="298CC5">
                        <a:lumMod val="75000"/>
                      </a:srgbClr>
                    </a:gs>
                    <a:gs pos="100000">
                      <a:srgbClr val="298CC5"/>
                    </a:gs>
                  </a:gsLst>
                  <a:lin ang="5400000" scaled="1"/>
                  <a:tileRect/>
                </a:gradFill>
                <a:latin typeface="Arial"/>
                <a:ea typeface="微软雅黑"/>
              </a:rPr>
              <a:t>代表性工作复现进展</a:t>
            </a:r>
          </a:p>
        </p:txBody>
      </p:sp>
      <p:grpSp>
        <p:nvGrpSpPr>
          <p:cNvPr id="5" name="组合 4">
            <a:extLst>
              <a:ext uri="{FF2B5EF4-FFF2-40B4-BE49-F238E27FC236}">
                <a16:creationId xmlns:a16="http://schemas.microsoft.com/office/drawing/2014/main" id="{F876B32D-4CCB-42BB-A972-4425E08AEAC4}"/>
              </a:ext>
            </a:extLst>
          </p:cNvPr>
          <p:cNvGrpSpPr/>
          <p:nvPr/>
        </p:nvGrpSpPr>
        <p:grpSpPr>
          <a:xfrm>
            <a:off x="899153" y="4418427"/>
            <a:ext cx="865385" cy="865385"/>
            <a:chOff x="2014300" y="5050182"/>
            <a:chExt cx="865385" cy="865385"/>
          </a:xfrm>
        </p:grpSpPr>
        <p:sp>
          <p:nvSpPr>
            <p:cNvPr id="71" name="菱形 70">
              <a:extLst>
                <a:ext uri="{FF2B5EF4-FFF2-40B4-BE49-F238E27FC236}">
                  <a16:creationId xmlns:a16="http://schemas.microsoft.com/office/drawing/2014/main" id="{C42A3E71-020F-456E-8A92-58C9F3919644}"/>
                </a:ext>
              </a:extLst>
            </p:cNvPr>
            <p:cNvSpPr/>
            <p:nvPr/>
          </p:nvSpPr>
          <p:spPr>
            <a:xfrm>
              <a:off x="2014300" y="5050182"/>
              <a:ext cx="865385" cy="865385"/>
            </a:xfrm>
            <a:prstGeom prst="diamond">
              <a:avLst/>
            </a:prstGeom>
            <a:gradFill flip="none" rotWithShape="1">
              <a:gsLst>
                <a:gs pos="0">
                  <a:srgbClr val="298CC5">
                    <a:lumMod val="72000"/>
                  </a:srgbClr>
                </a:gs>
                <a:gs pos="100000">
                  <a:srgbClr val="298CC5"/>
                </a:gs>
              </a:gsLst>
              <a:lin ang="8100000" scaled="1"/>
              <a:tileRect/>
            </a:gradFill>
            <a:ln w="95250" cap="flat" cmpd="sng" algn="ctr">
              <a:gradFill flip="none" rotWithShape="1">
                <a:gsLst>
                  <a:gs pos="0">
                    <a:srgbClr val="298CC5"/>
                  </a:gs>
                  <a:gs pos="100000">
                    <a:srgbClr val="298CC5">
                      <a:lumMod val="75000"/>
                    </a:srgbClr>
                  </a:gs>
                </a:gsLst>
                <a:lin ang="8100000" scaled="1"/>
                <a:tileRect/>
              </a:gradFill>
              <a:prstDash val="solid"/>
              <a:miter lim="800000"/>
            </a:ln>
            <a:effectLst>
              <a:outerShdw blurRad="381000" dist="38100" dir="8100000" algn="ctr" rotWithShape="0">
                <a:srgbClr val="000000">
                  <a:alpha val="20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72" name="文本框 71">
              <a:extLst>
                <a:ext uri="{FF2B5EF4-FFF2-40B4-BE49-F238E27FC236}">
                  <a16:creationId xmlns:a16="http://schemas.microsoft.com/office/drawing/2014/main" id="{87CAA2EC-A3FC-4ABB-82FD-0407CB0FF391}"/>
                </a:ext>
              </a:extLst>
            </p:cNvPr>
            <p:cNvSpPr txBox="1"/>
            <p:nvPr/>
          </p:nvSpPr>
          <p:spPr>
            <a:xfrm>
              <a:off x="2123024" y="5236652"/>
              <a:ext cx="647935" cy="492443"/>
            </a:xfrm>
            <a:prstGeom prst="rect">
              <a:avLst/>
            </a:prstGeom>
            <a:noFill/>
            <a:ln>
              <a:noFill/>
            </a:ln>
            <a:effectLst/>
          </p:spPr>
          <p:txBody>
            <a:bodyPr wrap="square" rtlCol="0">
              <a:spAutoFit/>
              <a:scene3d>
                <a:camera prst="orthographicFron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rPr>
                <a:t>04</a:t>
              </a:r>
              <a:endParaRPr kumimoji="0" lang="zh-CN" altLang="en-US"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endParaRPr>
            </a:p>
          </p:txBody>
        </p:sp>
      </p:grpSp>
      <p:sp>
        <p:nvSpPr>
          <p:cNvPr id="73" name="文本框 7">
            <a:extLst>
              <a:ext uri="{FF2B5EF4-FFF2-40B4-BE49-F238E27FC236}">
                <a16:creationId xmlns:a16="http://schemas.microsoft.com/office/drawing/2014/main" id="{EEA82ED8-F814-4EF9-86FE-6A58500D3713}"/>
              </a:ext>
            </a:extLst>
          </p:cNvPr>
          <p:cNvSpPr txBox="1"/>
          <p:nvPr/>
        </p:nvSpPr>
        <p:spPr>
          <a:xfrm>
            <a:off x="2159871" y="4544085"/>
            <a:ext cx="592031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fontAlgn="auto">
              <a:spcBef>
                <a:spcPts val="0"/>
              </a:spcBef>
              <a:spcAft>
                <a:spcPts val="0"/>
              </a:spcAft>
              <a:tabLst>
                <a:tab pos="2778125" algn="l"/>
              </a:tabLst>
              <a:defRPr/>
            </a:pPr>
            <a:r>
              <a:rPr lang="zh-CN" altLang="en-US" sz="4000" b="1" kern="0" dirty="0">
                <a:gradFill flip="none" rotWithShape="1">
                  <a:gsLst>
                    <a:gs pos="0">
                      <a:srgbClr val="298CC5">
                        <a:lumMod val="75000"/>
                      </a:srgbClr>
                    </a:gs>
                    <a:gs pos="100000">
                      <a:srgbClr val="298CC5"/>
                    </a:gs>
                  </a:gsLst>
                  <a:lin ang="5400000" scaled="1"/>
                  <a:tileRect/>
                </a:gradFill>
                <a:latin typeface="Arial"/>
                <a:ea typeface="微软雅黑"/>
              </a:rPr>
              <a:t>创新目标和初步思路</a:t>
            </a:r>
          </a:p>
        </p:txBody>
      </p:sp>
      <p:grpSp>
        <p:nvGrpSpPr>
          <p:cNvPr id="3" name="组合 2">
            <a:extLst>
              <a:ext uri="{FF2B5EF4-FFF2-40B4-BE49-F238E27FC236}">
                <a16:creationId xmlns:a16="http://schemas.microsoft.com/office/drawing/2014/main" id="{72B0DD89-487F-4CBF-8FBE-AD0C90581065}"/>
              </a:ext>
            </a:extLst>
          </p:cNvPr>
          <p:cNvGrpSpPr/>
          <p:nvPr/>
        </p:nvGrpSpPr>
        <p:grpSpPr>
          <a:xfrm>
            <a:off x="899153" y="2157352"/>
            <a:ext cx="865385" cy="865385"/>
            <a:chOff x="2032562" y="2613521"/>
            <a:chExt cx="865385" cy="865385"/>
          </a:xfrm>
        </p:grpSpPr>
        <p:sp>
          <p:nvSpPr>
            <p:cNvPr id="74" name="菱形 73">
              <a:extLst>
                <a:ext uri="{FF2B5EF4-FFF2-40B4-BE49-F238E27FC236}">
                  <a16:creationId xmlns:a16="http://schemas.microsoft.com/office/drawing/2014/main" id="{29635014-79F6-46BB-9A30-2972D6F7DCDC}"/>
                </a:ext>
              </a:extLst>
            </p:cNvPr>
            <p:cNvSpPr/>
            <p:nvPr/>
          </p:nvSpPr>
          <p:spPr>
            <a:xfrm>
              <a:off x="2032562" y="2613521"/>
              <a:ext cx="865385" cy="865385"/>
            </a:xfrm>
            <a:prstGeom prst="diamond">
              <a:avLst/>
            </a:prstGeom>
            <a:gradFill flip="none" rotWithShape="1">
              <a:gsLst>
                <a:gs pos="0">
                  <a:srgbClr val="298CC5">
                    <a:lumMod val="72000"/>
                  </a:srgbClr>
                </a:gs>
                <a:gs pos="100000">
                  <a:srgbClr val="298CC5"/>
                </a:gs>
              </a:gsLst>
              <a:lin ang="8100000" scaled="1"/>
              <a:tileRect/>
            </a:gradFill>
            <a:ln w="95250" cap="flat" cmpd="sng" algn="ctr">
              <a:gradFill flip="none" rotWithShape="1">
                <a:gsLst>
                  <a:gs pos="0">
                    <a:srgbClr val="298CC5"/>
                  </a:gs>
                  <a:gs pos="100000">
                    <a:srgbClr val="298CC5">
                      <a:lumMod val="75000"/>
                    </a:srgbClr>
                  </a:gs>
                </a:gsLst>
                <a:lin ang="8100000" scaled="1"/>
                <a:tileRect/>
              </a:gradFill>
              <a:prstDash val="solid"/>
              <a:miter lim="800000"/>
            </a:ln>
            <a:effectLst>
              <a:outerShdw blurRad="381000" dist="38100" dir="81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65" name="文本框 64">
              <a:extLst>
                <a:ext uri="{FF2B5EF4-FFF2-40B4-BE49-F238E27FC236}">
                  <a16:creationId xmlns:a16="http://schemas.microsoft.com/office/drawing/2014/main" id="{7CEC04BE-426D-4634-90F8-F7E7BD225004}"/>
                </a:ext>
              </a:extLst>
            </p:cNvPr>
            <p:cNvSpPr txBox="1"/>
            <p:nvPr/>
          </p:nvSpPr>
          <p:spPr>
            <a:xfrm>
              <a:off x="2141286" y="2799991"/>
              <a:ext cx="647935" cy="492443"/>
            </a:xfrm>
            <a:prstGeom prst="rect">
              <a:avLst/>
            </a:prstGeom>
            <a:noFill/>
            <a:ln>
              <a:noFill/>
            </a:ln>
            <a:effectLst/>
          </p:spPr>
          <p:txBody>
            <a:bodyPr wrap="square" rtlCol="0">
              <a:spAutoFit/>
              <a:scene3d>
                <a:camera prst="orthographicFron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rPr>
                <a:t>02</a:t>
              </a:r>
              <a:endParaRPr kumimoji="0" lang="zh-CN" altLang="en-US"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endParaRPr>
            </a:p>
          </p:txBody>
        </p:sp>
      </p:grpSp>
      <p:cxnSp>
        <p:nvCxnSpPr>
          <p:cNvPr id="15" name="直接连接符 14">
            <a:extLst>
              <a:ext uri="{FF2B5EF4-FFF2-40B4-BE49-F238E27FC236}">
                <a16:creationId xmlns:a16="http://schemas.microsoft.com/office/drawing/2014/main" id="{EE27597D-539D-46CD-8E38-28936A75C5EB}"/>
              </a:ext>
            </a:extLst>
          </p:cNvPr>
          <p:cNvCxnSpPr>
            <a:cxnSpLocks/>
          </p:cNvCxnSpPr>
          <p:nvPr/>
        </p:nvCxnSpPr>
        <p:spPr bwMode="auto">
          <a:xfrm>
            <a:off x="1028700" y="638482"/>
            <a:ext cx="11163300" cy="0"/>
          </a:xfrm>
          <a:prstGeom prst="lin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0FD185E4-9F84-446F-8B7D-619DD57CCA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917" y="-360000"/>
            <a:ext cx="1361034" cy="1361034"/>
          </a:xfrm>
          <a:prstGeom prst="rect">
            <a:avLst/>
          </a:prstGeom>
        </p:spPr>
      </p:pic>
      <p:grpSp>
        <p:nvGrpSpPr>
          <p:cNvPr id="32" name="组合 31">
            <a:extLst>
              <a:ext uri="{FF2B5EF4-FFF2-40B4-BE49-F238E27FC236}">
                <a16:creationId xmlns:a16="http://schemas.microsoft.com/office/drawing/2014/main" id="{7838F8A7-68A0-4A6A-B3CD-6A620A870EFB}"/>
              </a:ext>
            </a:extLst>
          </p:cNvPr>
          <p:cNvGrpSpPr/>
          <p:nvPr/>
        </p:nvGrpSpPr>
        <p:grpSpPr>
          <a:xfrm>
            <a:off x="899153" y="5523006"/>
            <a:ext cx="865385" cy="865385"/>
            <a:chOff x="2014300" y="5050182"/>
            <a:chExt cx="865385" cy="865385"/>
          </a:xfrm>
        </p:grpSpPr>
        <p:sp>
          <p:nvSpPr>
            <p:cNvPr id="33" name="菱形 32">
              <a:extLst>
                <a:ext uri="{FF2B5EF4-FFF2-40B4-BE49-F238E27FC236}">
                  <a16:creationId xmlns:a16="http://schemas.microsoft.com/office/drawing/2014/main" id="{3AB2E9DC-065B-44AF-A8DB-8DED0C2A0270}"/>
                </a:ext>
              </a:extLst>
            </p:cNvPr>
            <p:cNvSpPr/>
            <p:nvPr/>
          </p:nvSpPr>
          <p:spPr>
            <a:xfrm>
              <a:off x="2014300" y="5050182"/>
              <a:ext cx="865385" cy="865385"/>
            </a:xfrm>
            <a:prstGeom prst="diamond">
              <a:avLst/>
            </a:prstGeom>
            <a:gradFill flip="none" rotWithShape="1">
              <a:gsLst>
                <a:gs pos="0">
                  <a:srgbClr val="298CC5">
                    <a:lumMod val="72000"/>
                  </a:srgbClr>
                </a:gs>
                <a:gs pos="100000">
                  <a:srgbClr val="298CC5"/>
                </a:gs>
              </a:gsLst>
              <a:lin ang="8100000" scaled="1"/>
              <a:tileRect/>
            </a:gradFill>
            <a:ln w="95250" cap="flat" cmpd="sng" algn="ctr">
              <a:gradFill flip="none" rotWithShape="1">
                <a:gsLst>
                  <a:gs pos="0">
                    <a:srgbClr val="298CC5"/>
                  </a:gs>
                  <a:gs pos="100000">
                    <a:srgbClr val="298CC5">
                      <a:lumMod val="75000"/>
                    </a:srgbClr>
                  </a:gs>
                </a:gsLst>
                <a:lin ang="8100000" scaled="1"/>
                <a:tileRect/>
              </a:gradFill>
              <a:prstDash val="solid"/>
              <a:miter lim="800000"/>
            </a:ln>
            <a:effectLst>
              <a:outerShdw blurRad="381000" dist="38100" dir="8100000" algn="ctr" rotWithShape="0">
                <a:srgbClr val="000000">
                  <a:alpha val="20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34" name="文本框 33">
              <a:extLst>
                <a:ext uri="{FF2B5EF4-FFF2-40B4-BE49-F238E27FC236}">
                  <a16:creationId xmlns:a16="http://schemas.microsoft.com/office/drawing/2014/main" id="{949043C5-317E-497F-832A-4F4649A3FFD5}"/>
                </a:ext>
              </a:extLst>
            </p:cNvPr>
            <p:cNvSpPr txBox="1"/>
            <p:nvPr/>
          </p:nvSpPr>
          <p:spPr>
            <a:xfrm>
              <a:off x="2123024" y="5236652"/>
              <a:ext cx="647935" cy="492443"/>
            </a:xfrm>
            <a:prstGeom prst="rect">
              <a:avLst/>
            </a:prstGeom>
            <a:noFill/>
            <a:ln>
              <a:noFill/>
            </a:ln>
            <a:effectLst/>
          </p:spPr>
          <p:txBody>
            <a:bodyPr wrap="square" rtlCol="0">
              <a:spAutoFit/>
              <a:scene3d>
                <a:camera prst="orthographicFron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rPr>
                <a:t>05</a:t>
              </a:r>
              <a:endParaRPr kumimoji="0" lang="zh-CN" altLang="en-US"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endParaRPr>
            </a:p>
          </p:txBody>
        </p:sp>
      </p:grpSp>
      <p:sp>
        <p:nvSpPr>
          <p:cNvPr id="35" name="文本框 7">
            <a:extLst>
              <a:ext uri="{FF2B5EF4-FFF2-40B4-BE49-F238E27FC236}">
                <a16:creationId xmlns:a16="http://schemas.microsoft.com/office/drawing/2014/main" id="{1315FC9B-45CA-4F89-BEE9-A1CE089DE20C}"/>
              </a:ext>
            </a:extLst>
          </p:cNvPr>
          <p:cNvSpPr txBox="1"/>
          <p:nvPr/>
        </p:nvSpPr>
        <p:spPr>
          <a:xfrm>
            <a:off x="2159870" y="5648664"/>
            <a:ext cx="5767633"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4000" b="1" kern="0" dirty="0">
                <a:solidFill>
                  <a:srgbClr val="FF0000"/>
                </a:solidFill>
                <a:latin typeface="Arial"/>
                <a:ea typeface="微软雅黑"/>
              </a:rPr>
              <a:t>下学期工作开展计划</a:t>
            </a:r>
          </a:p>
        </p:txBody>
      </p:sp>
      <p:pic>
        <p:nvPicPr>
          <p:cNvPr id="26" name="图片 25">
            <a:extLst>
              <a:ext uri="{FF2B5EF4-FFF2-40B4-BE49-F238E27FC236}">
                <a16:creationId xmlns:a16="http://schemas.microsoft.com/office/drawing/2014/main" id="{EB317071-8A01-44A2-AED0-ACF008DDD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8559" y="-246918"/>
            <a:ext cx="5308559" cy="5308559"/>
          </a:xfrm>
          <a:prstGeom prst="rect">
            <a:avLst/>
          </a:prstGeom>
        </p:spPr>
      </p:pic>
      <p:pic>
        <p:nvPicPr>
          <p:cNvPr id="28" name="Picture 33" descr="未标题-10"/>
          <p:cNvPicPr>
            <a:picLocks noChangeAspect="1" noChangeArrowheads="1"/>
          </p:cNvPicPr>
          <p:nvPr/>
        </p:nvPicPr>
        <p:blipFill>
          <a:blip r:embed="rId4" cstate="print">
            <a:duotone>
              <a:prstClr val="black"/>
              <a:schemeClr val="accent1">
                <a:tint val="45000"/>
                <a:satMod val="400000"/>
              </a:schemeClr>
            </a:duotone>
          </a:blip>
          <a:srcRect/>
          <a:stretch>
            <a:fillRect/>
          </a:stretch>
        </p:blipFill>
        <p:spPr bwMode="auto">
          <a:xfrm>
            <a:off x="8259243" y="3452926"/>
            <a:ext cx="2326709" cy="2796383"/>
          </a:xfrm>
          <a:prstGeom prst="rect">
            <a:avLst/>
          </a:prstGeom>
          <a:noFill/>
          <a:ln w="9525">
            <a:noFill/>
            <a:miter lim="800000"/>
            <a:headEnd/>
            <a:tailEnd/>
          </a:ln>
        </p:spPr>
      </p:pic>
    </p:spTree>
    <p:extLst>
      <p:ext uri="{BB962C8B-B14F-4D97-AF65-F5344CB8AC3E}">
        <p14:creationId xmlns:p14="http://schemas.microsoft.com/office/powerpoint/2010/main" val="3526630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extLst>
              <a:ext uri="{FF2B5EF4-FFF2-40B4-BE49-F238E27FC236}">
                <a16:creationId xmlns:a16="http://schemas.microsoft.com/office/drawing/2014/main" id="{AAF2E322-37D6-4379-97DA-26EF1CF533B7}"/>
              </a:ext>
            </a:extLst>
          </p:cNvPr>
          <p:cNvSpPr/>
          <p:nvPr/>
        </p:nvSpPr>
        <p:spPr>
          <a:xfrm>
            <a:off x="936000" y="-68580"/>
            <a:ext cx="2441694" cy="769441"/>
          </a:xfrm>
          <a:prstGeom prst="rect">
            <a:avLst/>
          </a:prstGeom>
        </p:spPr>
        <p:txBody>
          <a:bodyPr wrap="none">
            <a:spAutoFit/>
          </a:bodyPr>
          <a:lstStyle/>
          <a:p>
            <a:pPr lvl="0" fontAlgn="auto">
              <a:spcBef>
                <a:spcPts val="0"/>
              </a:spcBef>
              <a:spcAft>
                <a:spcPts val="0"/>
              </a:spcAft>
              <a:tabLst>
                <a:tab pos="2778125" algn="l"/>
              </a:tabLst>
              <a:defRPr/>
            </a:pPr>
            <a:r>
              <a:rPr lang="zh-CN" altLang="en-US" sz="4400" b="1" kern="0" dirty="0">
                <a:solidFill>
                  <a:srgbClr val="ED7D31"/>
                </a:solidFill>
                <a:latin typeface="Arial"/>
                <a:ea typeface="微软雅黑"/>
              </a:rPr>
              <a:t>汇报目录</a:t>
            </a:r>
          </a:p>
        </p:txBody>
      </p:sp>
      <p:grpSp>
        <p:nvGrpSpPr>
          <p:cNvPr id="2" name="组合 1">
            <a:extLst>
              <a:ext uri="{FF2B5EF4-FFF2-40B4-BE49-F238E27FC236}">
                <a16:creationId xmlns:a16="http://schemas.microsoft.com/office/drawing/2014/main" id="{B3DDA864-D0F8-489C-B499-739C50626514}"/>
              </a:ext>
            </a:extLst>
          </p:cNvPr>
          <p:cNvGrpSpPr/>
          <p:nvPr/>
        </p:nvGrpSpPr>
        <p:grpSpPr>
          <a:xfrm>
            <a:off x="899153" y="1057996"/>
            <a:ext cx="865385" cy="865385"/>
            <a:chOff x="2032562" y="1421394"/>
            <a:chExt cx="865385" cy="865385"/>
          </a:xfrm>
        </p:grpSpPr>
        <p:sp>
          <p:nvSpPr>
            <p:cNvPr id="54" name="菱形 53">
              <a:extLst>
                <a:ext uri="{FF2B5EF4-FFF2-40B4-BE49-F238E27FC236}">
                  <a16:creationId xmlns:a16="http://schemas.microsoft.com/office/drawing/2014/main" id="{32B08147-8F54-4879-B626-A3D757452FC9}"/>
                </a:ext>
              </a:extLst>
            </p:cNvPr>
            <p:cNvSpPr/>
            <p:nvPr/>
          </p:nvSpPr>
          <p:spPr>
            <a:xfrm>
              <a:off x="2032562" y="1421394"/>
              <a:ext cx="865385" cy="865385"/>
            </a:xfrm>
            <a:prstGeom prst="diamond">
              <a:avLst/>
            </a:prstGeom>
            <a:gradFill flip="none" rotWithShape="1">
              <a:gsLst>
                <a:gs pos="0">
                  <a:srgbClr val="298CC5">
                    <a:lumMod val="72000"/>
                  </a:srgbClr>
                </a:gs>
                <a:gs pos="100000">
                  <a:srgbClr val="298CC5"/>
                </a:gs>
              </a:gsLst>
              <a:lin ang="8100000" scaled="1"/>
              <a:tileRect/>
            </a:gradFill>
            <a:ln w="95250" cap="flat" cmpd="sng" algn="ctr">
              <a:gradFill flip="none" rotWithShape="1">
                <a:gsLst>
                  <a:gs pos="0">
                    <a:srgbClr val="298CC5"/>
                  </a:gs>
                  <a:gs pos="100000">
                    <a:srgbClr val="298CC5">
                      <a:lumMod val="75000"/>
                    </a:srgbClr>
                  </a:gs>
                </a:gsLst>
                <a:lin ang="8100000" scaled="1"/>
                <a:tileRect/>
              </a:gradFill>
              <a:prstDash val="solid"/>
              <a:miter lim="800000"/>
            </a:ln>
            <a:effectLst>
              <a:outerShdw blurRad="381000" dist="38100" dir="81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55" name="文本框 54">
              <a:extLst>
                <a:ext uri="{FF2B5EF4-FFF2-40B4-BE49-F238E27FC236}">
                  <a16:creationId xmlns:a16="http://schemas.microsoft.com/office/drawing/2014/main" id="{09B07E90-4C57-465E-B093-6E13799D579E}"/>
                </a:ext>
              </a:extLst>
            </p:cNvPr>
            <p:cNvSpPr txBox="1"/>
            <p:nvPr/>
          </p:nvSpPr>
          <p:spPr>
            <a:xfrm>
              <a:off x="2158172" y="1586273"/>
              <a:ext cx="647935" cy="492443"/>
            </a:xfrm>
            <a:prstGeom prst="rect">
              <a:avLst/>
            </a:prstGeom>
            <a:noFill/>
            <a:ln>
              <a:noFill/>
            </a:ln>
            <a:effectLst/>
          </p:spPr>
          <p:txBody>
            <a:bodyPr wrap="square" rtlCol="0">
              <a:spAutoFit/>
              <a:scene3d>
                <a:camera prst="orthographicFron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rPr>
                <a:t>01</a:t>
              </a:r>
              <a:endParaRPr kumimoji="0" lang="zh-CN" altLang="en-US"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endParaRPr>
            </a:p>
          </p:txBody>
        </p:sp>
      </p:grpSp>
      <p:sp>
        <p:nvSpPr>
          <p:cNvPr id="63" name="文本框 7">
            <a:extLst>
              <a:ext uri="{FF2B5EF4-FFF2-40B4-BE49-F238E27FC236}">
                <a16:creationId xmlns:a16="http://schemas.microsoft.com/office/drawing/2014/main" id="{C70457A0-5511-4EE8-B8CD-A46A526F3E1C}"/>
              </a:ext>
            </a:extLst>
          </p:cNvPr>
          <p:cNvSpPr txBox="1"/>
          <p:nvPr/>
        </p:nvSpPr>
        <p:spPr>
          <a:xfrm>
            <a:off x="2141609" y="1146675"/>
            <a:ext cx="605069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fontAlgn="auto">
              <a:spcBef>
                <a:spcPts val="0"/>
              </a:spcBef>
              <a:spcAft>
                <a:spcPts val="0"/>
              </a:spcAft>
              <a:tabLst>
                <a:tab pos="2778125" algn="l"/>
              </a:tabLst>
              <a:defRPr/>
            </a:pPr>
            <a:r>
              <a:rPr lang="zh-CN" altLang="en-US" sz="4000" b="1" kern="0" dirty="0">
                <a:solidFill>
                  <a:srgbClr val="FF0000"/>
                </a:solidFill>
                <a:latin typeface="Arial"/>
                <a:ea typeface="微软雅黑"/>
              </a:rPr>
              <a:t>研究背景与研究价值</a:t>
            </a:r>
          </a:p>
        </p:txBody>
      </p:sp>
      <p:sp>
        <p:nvSpPr>
          <p:cNvPr id="66" name="文本框 7">
            <a:extLst>
              <a:ext uri="{FF2B5EF4-FFF2-40B4-BE49-F238E27FC236}">
                <a16:creationId xmlns:a16="http://schemas.microsoft.com/office/drawing/2014/main" id="{FA1AC47D-EAF2-4CB2-A172-BEA5F6BB3515}"/>
              </a:ext>
            </a:extLst>
          </p:cNvPr>
          <p:cNvSpPr txBox="1"/>
          <p:nvPr/>
        </p:nvSpPr>
        <p:spPr>
          <a:xfrm>
            <a:off x="2141609" y="2265541"/>
            <a:ext cx="5259043"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fontAlgn="auto">
              <a:spcBef>
                <a:spcPts val="0"/>
              </a:spcBef>
              <a:spcAft>
                <a:spcPts val="0"/>
              </a:spcAft>
              <a:tabLst>
                <a:tab pos="2778125" algn="l"/>
              </a:tabLst>
              <a:defRPr/>
            </a:pPr>
            <a:r>
              <a:rPr lang="zh-CN" altLang="en-US" sz="4000" b="1" kern="0" dirty="0">
                <a:gradFill flip="none" rotWithShape="1">
                  <a:gsLst>
                    <a:gs pos="0">
                      <a:srgbClr val="298CC5">
                        <a:lumMod val="75000"/>
                      </a:srgbClr>
                    </a:gs>
                    <a:gs pos="100000">
                      <a:srgbClr val="298CC5"/>
                    </a:gs>
                  </a:gsLst>
                  <a:lin ang="5400000" scaled="1"/>
                  <a:tileRect/>
                </a:gradFill>
                <a:latin typeface="Arial"/>
                <a:ea typeface="微软雅黑"/>
              </a:rPr>
              <a:t>国内外研究成果调研</a:t>
            </a:r>
          </a:p>
        </p:txBody>
      </p:sp>
      <p:grpSp>
        <p:nvGrpSpPr>
          <p:cNvPr id="4" name="组合 3">
            <a:extLst>
              <a:ext uri="{FF2B5EF4-FFF2-40B4-BE49-F238E27FC236}">
                <a16:creationId xmlns:a16="http://schemas.microsoft.com/office/drawing/2014/main" id="{5A635842-9E0F-4D22-95D9-B816AD3021E0}"/>
              </a:ext>
            </a:extLst>
          </p:cNvPr>
          <p:cNvGrpSpPr/>
          <p:nvPr/>
        </p:nvGrpSpPr>
        <p:grpSpPr>
          <a:xfrm>
            <a:off x="899153" y="3264503"/>
            <a:ext cx="865385" cy="865385"/>
            <a:chOff x="2032562" y="3805648"/>
            <a:chExt cx="865385" cy="865385"/>
          </a:xfrm>
        </p:grpSpPr>
        <p:sp>
          <p:nvSpPr>
            <p:cNvPr id="67" name="菱形 66">
              <a:extLst>
                <a:ext uri="{FF2B5EF4-FFF2-40B4-BE49-F238E27FC236}">
                  <a16:creationId xmlns:a16="http://schemas.microsoft.com/office/drawing/2014/main" id="{075FCC0C-B6D5-407F-AD66-1FB770990546}"/>
                </a:ext>
              </a:extLst>
            </p:cNvPr>
            <p:cNvSpPr/>
            <p:nvPr/>
          </p:nvSpPr>
          <p:spPr>
            <a:xfrm>
              <a:off x="2032562" y="3805648"/>
              <a:ext cx="865385" cy="865385"/>
            </a:xfrm>
            <a:prstGeom prst="diamond">
              <a:avLst/>
            </a:prstGeom>
            <a:gradFill flip="none" rotWithShape="1">
              <a:gsLst>
                <a:gs pos="0">
                  <a:srgbClr val="298CC5">
                    <a:lumMod val="72000"/>
                  </a:srgbClr>
                </a:gs>
                <a:gs pos="100000">
                  <a:srgbClr val="298CC5"/>
                </a:gs>
              </a:gsLst>
              <a:lin ang="8100000" scaled="1"/>
              <a:tileRect/>
            </a:gradFill>
            <a:ln w="95250" cap="flat" cmpd="sng" algn="ctr">
              <a:gradFill flip="none" rotWithShape="1">
                <a:gsLst>
                  <a:gs pos="0">
                    <a:srgbClr val="298CC5"/>
                  </a:gs>
                  <a:gs pos="100000">
                    <a:srgbClr val="298CC5">
                      <a:lumMod val="75000"/>
                    </a:srgbClr>
                  </a:gs>
                </a:gsLst>
                <a:lin ang="8100000" scaled="1"/>
                <a:tileRect/>
              </a:gradFill>
              <a:prstDash val="solid"/>
              <a:miter lim="800000"/>
            </a:ln>
            <a:effectLst>
              <a:outerShdw blurRad="381000" dist="38100" dir="8100000" algn="ctr" rotWithShape="0">
                <a:srgbClr val="000000">
                  <a:alpha val="20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68" name="文本框 67">
              <a:extLst>
                <a:ext uri="{FF2B5EF4-FFF2-40B4-BE49-F238E27FC236}">
                  <a16:creationId xmlns:a16="http://schemas.microsoft.com/office/drawing/2014/main" id="{B2238045-DD69-48DE-BDEC-D66CE8EDF207}"/>
                </a:ext>
              </a:extLst>
            </p:cNvPr>
            <p:cNvSpPr txBox="1"/>
            <p:nvPr/>
          </p:nvSpPr>
          <p:spPr>
            <a:xfrm>
              <a:off x="2139910" y="3992118"/>
              <a:ext cx="647935" cy="492443"/>
            </a:xfrm>
            <a:prstGeom prst="rect">
              <a:avLst/>
            </a:prstGeom>
            <a:noFill/>
            <a:ln>
              <a:noFill/>
            </a:ln>
            <a:effectLst/>
          </p:spPr>
          <p:txBody>
            <a:bodyPr wrap="square" rtlCol="0">
              <a:spAutoFit/>
              <a:scene3d>
                <a:camera prst="orthographicFron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rPr>
                <a:t>03</a:t>
              </a:r>
              <a:endParaRPr kumimoji="0" lang="zh-CN" altLang="en-US"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endParaRPr>
            </a:p>
          </p:txBody>
        </p:sp>
      </p:grpSp>
      <p:sp>
        <p:nvSpPr>
          <p:cNvPr id="69" name="文本框 7">
            <a:extLst>
              <a:ext uri="{FF2B5EF4-FFF2-40B4-BE49-F238E27FC236}">
                <a16:creationId xmlns:a16="http://schemas.microsoft.com/office/drawing/2014/main" id="{B4CCFDA8-B083-47FA-A34B-F9F6459481C1}"/>
              </a:ext>
            </a:extLst>
          </p:cNvPr>
          <p:cNvSpPr txBox="1"/>
          <p:nvPr/>
        </p:nvSpPr>
        <p:spPr>
          <a:xfrm>
            <a:off x="2141608" y="3373436"/>
            <a:ext cx="5836531"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4000" b="1" kern="0" dirty="0">
                <a:gradFill flip="none" rotWithShape="1">
                  <a:gsLst>
                    <a:gs pos="0">
                      <a:srgbClr val="298CC5">
                        <a:lumMod val="75000"/>
                      </a:srgbClr>
                    </a:gs>
                    <a:gs pos="100000">
                      <a:srgbClr val="298CC5"/>
                    </a:gs>
                  </a:gsLst>
                  <a:lin ang="5400000" scaled="1"/>
                  <a:tileRect/>
                </a:gradFill>
                <a:latin typeface="Arial"/>
                <a:ea typeface="微软雅黑"/>
              </a:rPr>
              <a:t>代表性工作复现进展</a:t>
            </a:r>
          </a:p>
        </p:txBody>
      </p:sp>
      <p:grpSp>
        <p:nvGrpSpPr>
          <p:cNvPr id="5" name="组合 4">
            <a:extLst>
              <a:ext uri="{FF2B5EF4-FFF2-40B4-BE49-F238E27FC236}">
                <a16:creationId xmlns:a16="http://schemas.microsoft.com/office/drawing/2014/main" id="{F876B32D-4CCB-42BB-A972-4425E08AEAC4}"/>
              </a:ext>
            </a:extLst>
          </p:cNvPr>
          <p:cNvGrpSpPr/>
          <p:nvPr/>
        </p:nvGrpSpPr>
        <p:grpSpPr>
          <a:xfrm>
            <a:off x="899153" y="4418427"/>
            <a:ext cx="865385" cy="865385"/>
            <a:chOff x="2014300" y="5050182"/>
            <a:chExt cx="865385" cy="865385"/>
          </a:xfrm>
        </p:grpSpPr>
        <p:sp>
          <p:nvSpPr>
            <p:cNvPr id="71" name="菱形 70">
              <a:extLst>
                <a:ext uri="{FF2B5EF4-FFF2-40B4-BE49-F238E27FC236}">
                  <a16:creationId xmlns:a16="http://schemas.microsoft.com/office/drawing/2014/main" id="{C42A3E71-020F-456E-8A92-58C9F3919644}"/>
                </a:ext>
              </a:extLst>
            </p:cNvPr>
            <p:cNvSpPr/>
            <p:nvPr/>
          </p:nvSpPr>
          <p:spPr>
            <a:xfrm>
              <a:off x="2014300" y="5050182"/>
              <a:ext cx="865385" cy="865385"/>
            </a:xfrm>
            <a:prstGeom prst="diamond">
              <a:avLst/>
            </a:prstGeom>
            <a:gradFill flip="none" rotWithShape="1">
              <a:gsLst>
                <a:gs pos="0">
                  <a:srgbClr val="298CC5">
                    <a:lumMod val="72000"/>
                  </a:srgbClr>
                </a:gs>
                <a:gs pos="100000">
                  <a:srgbClr val="298CC5"/>
                </a:gs>
              </a:gsLst>
              <a:lin ang="8100000" scaled="1"/>
              <a:tileRect/>
            </a:gradFill>
            <a:ln w="95250" cap="flat" cmpd="sng" algn="ctr">
              <a:gradFill flip="none" rotWithShape="1">
                <a:gsLst>
                  <a:gs pos="0">
                    <a:srgbClr val="298CC5"/>
                  </a:gs>
                  <a:gs pos="100000">
                    <a:srgbClr val="298CC5">
                      <a:lumMod val="75000"/>
                    </a:srgbClr>
                  </a:gs>
                </a:gsLst>
                <a:lin ang="8100000" scaled="1"/>
                <a:tileRect/>
              </a:gradFill>
              <a:prstDash val="solid"/>
              <a:miter lim="800000"/>
            </a:ln>
            <a:effectLst>
              <a:outerShdw blurRad="381000" dist="38100" dir="8100000" algn="ctr" rotWithShape="0">
                <a:srgbClr val="000000">
                  <a:alpha val="20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72" name="文本框 71">
              <a:extLst>
                <a:ext uri="{FF2B5EF4-FFF2-40B4-BE49-F238E27FC236}">
                  <a16:creationId xmlns:a16="http://schemas.microsoft.com/office/drawing/2014/main" id="{87CAA2EC-A3FC-4ABB-82FD-0407CB0FF391}"/>
                </a:ext>
              </a:extLst>
            </p:cNvPr>
            <p:cNvSpPr txBox="1"/>
            <p:nvPr/>
          </p:nvSpPr>
          <p:spPr>
            <a:xfrm>
              <a:off x="2123024" y="5236652"/>
              <a:ext cx="647935" cy="492443"/>
            </a:xfrm>
            <a:prstGeom prst="rect">
              <a:avLst/>
            </a:prstGeom>
            <a:noFill/>
            <a:ln>
              <a:noFill/>
            </a:ln>
            <a:effectLst/>
          </p:spPr>
          <p:txBody>
            <a:bodyPr wrap="square" rtlCol="0">
              <a:spAutoFit/>
              <a:scene3d>
                <a:camera prst="orthographicFron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rPr>
                <a:t>04</a:t>
              </a:r>
              <a:endParaRPr kumimoji="0" lang="zh-CN" altLang="en-US"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endParaRPr>
            </a:p>
          </p:txBody>
        </p:sp>
      </p:grpSp>
      <p:sp>
        <p:nvSpPr>
          <p:cNvPr id="73" name="文本框 7">
            <a:extLst>
              <a:ext uri="{FF2B5EF4-FFF2-40B4-BE49-F238E27FC236}">
                <a16:creationId xmlns:a16="http://schemas.microsoft.com/office/drawing/2014/main" id="{EEA82ED8-F814-4EF9-86FE-6A58500D3713}"/>
              </a:ext>
            </a:extLst>
          </p:cNvPr>
          <p:cNvSpPr txBox="1"/>
          <p:nvPr/>
        </p:nvSpPr>
        <p:spPr>
          <a:xfrm>
            <a:off x="2159871" y="4544085"/>
            <a:ext cx="592031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fontAlgn="auto">
              <a:spcBef>
                <a:spcPts val="0"/>
              </a:spcBef>
              <a:spcAft>
                <a:spcPts val="0"/>
              </a:spcAft>
              <a:tabLst>
                <a:tab pos="2778125" algn="l"/>
              </a:tabLst>
              <a:defRPr/>
            </a:pPr>
            <a:r>
              <a:rPr lang="zh-CN" altLang="en-US" sz="4000" b="1" kern="0" dirty="0">
                <a:gradFill flip="none" rotWithShape="1">
                  <a:gsLst>
                    <a:gs pos="0">
                      <a:srgbClr val="298CC5">
                        <a:lumMod val="75000"/>
                      </a:srgbClr>
                    </a:gs>
                    <a:gs pos="100000">
                      <a:srgbClr val="298CC5"/>
                    </a:gs>
                  </a:gsLst>
                  <a:lin ang="5400000" scaled="1"/>
                  <a:tileRect/>
                </a:gradFill>
                <a:latin typeface="Arial"/>
                <a:ea typeface="微软雅黑"/>
              </a:rPr>
              <a:t>创新目标和初步思路</a:t>
            </a:r>
          </a:p>
        </p:txBody>
      </p:sp>
      <p:grpSp>
        <p:nvGrpSpPr>
          <p:cNvPr id="3" name="组合 2">
            <a:extLst>
              <a:ext uri="{FF2B5EF4-FFF2-40B4-BE49-F238E27FC236}">
                <a16:creationId xmlns:a16="http://schemas.microsoft.com/office/drawing/2014/main" id="{72B0DD89-487F-4CBF-8FBE-AD0C90581065}"/>
              </a:ext>
            </a:extLst>
          </p:cNvPr>
          <p:cNvGrpSpPr/>
          <p:nvPr/>
        </p:nvGrpSpPr>
        <p:grpSpPr>
          <a:xfrm>
            <a:off x="899153" y="2157352"/>
            <a:ext cx="865385" cy="865385"/>
            <a:chOff x="2032562" y="2613521"/>
            <a:chExt cx="865385" cy="865385"/>
          </a:xfrm>
        </p:grpSpPr>
        <p:sp>
          <p:nvSpPr>
            <p:cNvPr id="74" name="菱形 73">
              <a:extLst>
                <a:ext uri="{FF2B5EF4-FFF2-40B4-BE49-F238E27FC236}">
                  <a16:creationId xmlns:a16="http://schemas.microsoft.com/office/drawing/2014/main" id="{29635014-79F6-46BB-9A30-2972D6F7DCDC}"/>
                </a:ext>
              </a:extLst>
            </p:cNvPr>
            <p:cNvSpPr/>
            <p:nvPr/>
          </p:nvSpPr>
          <p:spPr>
            <a:xfrm>
              <a:off x="2032562" y="2613521"/>
              <a:ext cx="865385" cy="865385"/>
            </a:xfrm>
            <a:prstGeom prst="diamond">
              <a:avLst/>
            </a:prstGeom>
            <a:gradFill flip="none" rotWithShape="1">
              <a:gsLst>
                <a:gs pos="0">
                  <a:srgbClr val="298CC5">
                    <a:lumMod val="72000"/>
                  </a:srgbClr>
                </a:gs>
                <a:gs pos="100000">
                  <a:srgbClr val="298CC5"/>
                </a:gs>
              </a:gsLst>
              <a:lin ang="8100000" scaled="1"/>
              <a:tileRect/>
            </a:gradFill>
            <a:ln w="95250" cap="flat" cmpd="sng" algn="ctr">
              <a:gradFill flip="none" rotWithShape="1">
                <a:gsLst>
                  <a:gs pos="0">
                    <a:srgbClr val="298CC5"/>
                  </a:gs>
                  <a:gs pos="100000">
                    <a:srgbClr val="298CC5">
                      <a:lumMod val="75000"/>
                    </a:srgbClr>
                  </a:gs>
                </a:gsLst>
                <a:lin ang="8100000" scaled="1"/>
                <a:tileRect/>
              </a:gradFill>
              <a:prstDash val="solid"/>
              <a:miter lim="800000"/>
            </a:ln>
            <a:effectLst>
              <a:outerShdw blurRad="381000" dist="38100" dir="81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65" name="文本框 64">
              <a:extLst>
                <a:ext uri="{FF2B5EF4-FFF2-40B4-BE49-F238E27FC236}">
                  <a16:creationId xmlns:a16="http://schemas.microsoft.com/office/drawing/2014/main" id="{7CEC04BE-426D-4634-90F8-F7E7BD225004}"/>
                </a:ext>
              </a:extLst>
            </p:cNvPr>
            <p:cNvSpPr txBox="1"/>
            <p:nvPr/>
          </p:nvSpPr>
          <p:spPr>
            <a:xfrm>
              <a:off x="2141286" y="2799991"/>
              <a:ext cx="647935" cy="492443"/>
            </a:xfrm>
            <a:prstGeom prst="rect">
              <a:avLst/>
            </a:prstGeom>
            <a:noFill/>
            <a:ln>
              <a:noFill/>
            </a:ln>
            <a:effectLst/>
          </p:spPr>
          <p:txBody>
            <a:bodyPr wrap="square" rtlCol="0">
              <a:spAutoFit/>
              <a:scene3d>
                <a:camera prst="orthographicFron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rPr>
                <a:t>02</a:t>
              </a:r>
              <a:endParaRPr kumimoji="0" lang="zh-CN" altLang="en-US"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endParaRPr>
            </a:p>
          </p:txBody>
        </p:sp>
      </p:grpSp>
      <p:cxnSp>
        <p:nvCxnSpPr>
          <p:cNvPr id="15" name="直接连接符 14">
            <a:extLst>
              <a:ext uri="{FF2B5EF4-FFF2-40B4-BE49-F238E27FC236}">
                <a16:creationId xmlns:a16="http://schemas.microsoft.com/office/drawing/2014/main" id="{EE27597D-539D-46CD-8E38-28936A75C5EB}"/>
              </a:ext>
            </a:extLst>
          </p:cNvPr>
          <p:cNvCxnSpPr>
            <a:cxnSpLocks/>
          </p:cNvCxnSpPr>
          <p:nvPr/>
        </p:nvCxnSpPr>
        <p:spPr bwMode="auto">
          <a:xfrm>
            <a:off x="1028700" y="638482"/>
            <a:ext cx="11163300" cy="0"/>
          </a:xfrm>
          <a:prstGeom prst="lin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0FD185E4-9F84-446F-8B7D-619DD57CCA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917" y="-360000"/>
            <a:ext cx="1361034" cy="1361034"/>
          </a:xfrm>
          <a:prstGeom prst="rect">
            <a:avLst/>
          </a:prstGeom>
        </p:spPr>
      </p:pic>
      <p:grpSp>
        <p:nvGrpSpPr>
          <p:cNvPr id="32" name="组合 31">
            <a:extLst>
              <a:ext uri="{FF2B5EF4-FFF2-40B4-BE49-F238E27FC236}">
                <a16:creationId xmlns:a16="http://schemas.microsoft.com/office/drawing/2014/main" id="{7838F8A7-68A0-4A6A-B3CD-6A620A870EFB}"/>
              </a:ext>
            </a:extLst>
          </p:cNvPr>
          <p:cNvGrpSpPr/>
          <p:nvPr/>
        </p:nvGrpSpPr>
        <p:grpSpPr>
          <a:xfrm>
            <a:off x="899153" y="5523006"/>
            <a:ext cx="865385" cy="865385"/>
            <a:chOff x="2014300" y="5050182"/>
            <a:chExt cx="865385" cy="865385"/>
          </a:xfrm>
        </p:grpSpPr>
        <p:sp>
          <p:nvSpPr>
            <p:cNvPr id="33" name="菱形 32">
              <a:extLst>
                <a:ext uri="{FF2B5EF4-FFF2-40B4-BE49-F238E27FC236}">
                  <a16:creationId xmlns:a16="http://schemas.microsoft.com/office/drawing/2014/main" id="{3AB2E9DC-065B-44AF-A8DB-8DED0C2A0270}"/>
                </a:ext>
              </a:extLst>
            </p:cNvPr>
            <p:cNvSpPr/>
            <p:nvPr/>
          </p:nvSpPr>
          <p:spPr>
            <a:xfrm>
              <a:off x="2014300" y="5050182"/>
              <a:ext cx="865385" cy="865385"/>
            </a:xfrm>
            <a:prstGeom prst="diamond">
              <a:avLst/>
            </a:prstGeom>
            <a:gradFill flip="none" rotWithShape="1">
              <a:gsLst>
                <a:gs pos="0">
                  <a:srgbClr val="298CC5">
                    <a:lumMod val="72000"/>
                  </a:srgbClr>
                </a:gs>
                <a:gs pos="100000">
                  <a:srgbClr val="298CC5"/>
                </a:gs>
              </a:gsLst>
              <a:lin ang="8100000" scaled="1"/>
              <a:tileRect/>
            </a:gradFill>
            <a:ln w="95250" cap="flat" cmpd="sng" algn="ctr">
              <a:gradFill flip="none" rotWithShape="1">
                <a:gsLst>
                  <a:gs pos="0">
                    <a:srgbClr val="298CC5"/>
                  </a:gs>
                  <a:gs pos="100000">
                    <a:srgbClr val="298CC5">
                      <a:lumMod val="75000"/>
                    </a:srgbClr>
                  </a:gs>
                </a:gsLst>
                <a:lin ang="8100000" scaled="1"/>
                <a:tileRect/>
              </a:gradFill>
              <a:prstDash val="solid"/>
              <a:miter lim="800000"/>
            </a:ln>
            <a:effectLst>
              <a:outerShdw blurRad="381000" dist="38100" dir="8100000" algn="ctr" rotWithShape="0">
                <a:srgbClr val="000000">
                  <a:alpha val="20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34" name="文本框 33">
              <a:extLst>
                <a:ext uri="{FF2B5EF4-FFF2-40B4-BE49-F238E27FC236}">
                  <a16:creationId xmlns:a16="http://schemas.microsoft.com/office/drawing/2014/main" id="{949043C5-317E-497F-832A-4F4649A3FFD5}"/>
                </a:ext>
              </a:extLst>
            </p:cNvPr>
            <p:cNvSpPr txBox="1"/>
            <p:nvPr/>
          </p:nvSpPr>
          <p:spPr>
            <a:xfrm>
              <a:off x="2123024" y="5236652"/>
              <a:ext cx="647935" cy="492443"/>
            </a:xfrm>
            <a:prstGeom prst="rect">
              <a:avLst/>
            </a:prstGeom>
            <a:noFill/>
            <a:ln>
              <a:noFill/>
            </a:ln>
            <a:effectLst/>
          </p:spPr>
          <p:txBody>
            <a:bodyPr wrap="square" rtlCol="0">
              <a:spAutoFit/>
              <a:scene3d>
                <a:camera prst="orthographicFron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rPr>
                <a:t>05</a:t>
              </a:r>
              <a:endParaRPr kumimoji="0" lang="zh-CN" altLang="en-US"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endParaRPr>
            </a:p>
          </p:txBody>
        </p:sp>
      </p:grpSp>
      <p:sp>
        <p:nvSpPr>
          <p:cNvPr id="35" name="文本框 7">
            <a:extLst>
              <a:ext uri="{FF2B5EF4-FFF2-40B4-BE49-F238E27FC236}">
                <a16:creationId xmlns:a16="http://schemas.microsoft.com/office/drawing/2014/main" id="{1315FC9B-45CA-4F89-BEE9-A1CE089DE20C}"/>
              </a:ext>
            </a:extLst>
          </p:cNvPr>
          <p:cNvSpPr txBox="1"/>
          <p:nvPr/>
        </p:nvSpPr>
        <p:spPr>
          <a:xfrm>
            <a:off x="2159870" y="5648664"/>
            <a:ext cx="5767633"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4000" b="1" kern="0" dirty="0">
                <a:gradFill flip="none" rotWithShape="1">
                  <a:gsLst>
                    <a:gs pos="0">
                      <a:srgbClr val="298CC5">
                        <a:lumMod val="75000"/>
                      </a:srgbClr>
                    </a:gs>
                    <a:gs pos="100000">
                      <a:srgbClr val="298CC5"/>
                    </a:gs>
                  </a:gsLst>
                  <a:lin ang="5400000" scaled="1"/>
                  <a:tileRect/>
                </a:gradFill>
                <a:latin typeface="Arial"/>
                <a:ea typeface="微软雅黑"/>
              </a:rPr>
              <a:t>下学期工作开展计划</a:t>
            </a:r>
          </a:p>
        </p:txBody>
      </p:sp>
      <p:pic>
        <p:nvPicPr>
          <p:cNvPr id="26" name="图片 25">
            <a:extLst>
              <a:ext uri="{FF2B5EF4-FFF2-40B4-BE49-F238E27FC236}">
                <a16:creationId xmlns:a16="http://schemas.microsoft.com/office/drawing/2014/main" id="{EB317071-8A01-44A2-AED0-ACF008DDD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8559" y="-246918"/>
            <a:ext cx="5308559" cy="5308559"/>
          </a:xfrm>
          <a:prstGeom prst="rect">
            <a:avLst/>
          </a:prstGeom>
        </p:spPr>
      </p:pic>
      <p:pic>
        <p:nvPicPr>
          <p:cNvPr id="28" name="Picture 33" descr="未标题-10"/>
          <p:cNvPicPr>
            <a:picLocks noChangeAspect="1" noChangeArrowheads="1"/>
          </p:cNvPicPr>
          <p:nvPr/>
        </p:nvPicPr>
        <p:blipFill>
          <a:blip r:embed="rId4" cstate="print">
            <a:duotone>
              <a:prstClr val="black"/>
              <a:schemeClr val="accent1">
                <a:tint val="45000"/>
                <a:satMod val="400000"/>
              </a:schemeClr>
            </a:duotone>
          </a:blip>
          <a:srcRect/>
          <a:stretch>
            <a:fillRect/>
          </a:stretch>
        </p:blipFill>
        <p:spPr bwMode="auto">
          <a:xfrm>
            <a:off x="8259243" y="3452926"/>
            <a:ext cx="2326709" cy="2796383"/>
          </a:xfrm>
          <a:prstGeom prst="rect">
            <a:avLst/>
          </a:prstGeom>
          <a:noFill/>
          <a:ln w="9525">
            <a:noFill/>
            <a:miter lim="800000"/>
            <a:headEnd/>
            <a:tailEnd/>
          </a:ln>
        </p:spPr>
      </p:pic>
    </p:spTree>
    <p:extLst>
      <p:ext uri="{BB962C8B-B14F-4D97-AF65-F5344CB8AC3E}">
        <p14:creationId xmlns:p14="http://schemas.microsoft.com/office/powerpoint/2010/main" val="2356526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extLst>
              <a:ext uri="{FF2B5EF4-FFF2-40B4-BE49-F238E27FC236}">
                <a16:creationId xmlns:a16="http://schemas.microsoft.com/office/drawing/2014/main" id="{AAF2E322-37D6-4379-97DA-26EF1CF533B7}"/>
              </a:ext>
            </a:extLst>
          </p:cNvPr>
          <p:cNvSpPr/>
          <p:nvPr/>
        </p:nvSpPr>
        <p:spPr>
          <a:xfrm>
            <a:off x="936000" y="0"/>
            <a:ext cx="8060766" cy="646331"/>
          </a:xfrm>
          <a:prstGeom prst="rect">
            <a:avLst/>
          </a:prstGeom>
        </p:spPr>
        <p:txBody>
          <a:bodyPr wrap="square">
            <a:spAutoFit/>
          </a:bodyPr>
          <a:lstStyle/>
          <a:p>
            <a:pPr lvl="0" fontAlgn="auto">
              <a:spcBef>
                <a:spcPts val="0"/>
              </a:spcBef>
              <a:spcAft>
                <a:spcPts val="0"/>
              </a:spcAft>
              <a:tabLst>
                <a:tab pos="2778125" algn="l"/>
              </a:tabLst>
              <a:defRPr/>
            </a:pPr>
            <a:r>
              <a:rPr lang="zh-CN" altLang="en-US" sz="3600" b="1" kern="0" dirty="0">
                <a:solidFill>
                  <a:srgbClr val="ED7D31"/>
                </a:solidFill>
                <a:latin typeface="Arial"/>
                <a:ea typeface="微软雅黑"/>
              </a:rPr>
              <a:t>五、下学期工作开展计划</a:t>
            </a:r>
          </a:p>
        </p:txBody>
      </p:sp>
      <p:cxnSp>
        <p:nvCxnSpPr>
          <p:cNvPr id="15" name="直接连接符 14">
            <a:extLst>
              <a:ext uri="{FF2B5EF4-FFF2-40B4-BE49-F238E27FC236}">
                <a16:creationId xmlns:a16="http://schemas.microsoft.com/office/drawing/2014/main" id="{EE27597D-539D-46CD-8E38-28936A75C5EB}"/>
              </a:ext>
            </a:extLst>
          </p:cNvPr>
          <p:cNvCxnSpPr>
            <a:cxnSpLocks/>
          </p:cNvCxnSpPr>
          <p:nvPr/>
        </p:nvCxnSpPr>
        <p:spPr bwMode="auto">
          <a:xfrm>
            <a:off x="1028700" y="646331"/>
            <a:ext cx="11163300" cy="0"/>
          </a:xfrm>
          <a:prstGeom prst="lin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文本占位符 8">
            <a:extLst>
              <a:ext uri="{FF2B5EF4-FFF2-40B4-BE49-F238E27FC236}">
                <a16:creationId xmlns:a16="http://schemas.microsoft.com/office/drawing/2014/main" id="{B673C1C1-73D8-42FE-8450-8F94E1AF11DB}"/>
              </a:ext>
            </a:extLst>
          </p:cNvPr>
          <p:cNvSpPr>
            <a:spLocks noGrp="1"/>
          </p:cNvSpPr>
          <p:nvPr>
            <p:ph type="body" idx="1"/>
          </p:nvPr>
        </p:nvSpPr>
        <p:spPr>
          <a:xfrm>
            <a:off x="519794" y="877242"/>
            <a:ext cx="3845472" cy="639762"/>
          </a:xfrm>
          <a:prstGeom prst="rect">
            <a:avLst/>
          </a:prstGeom>
          <a:gradFill flip="none" rotWithShape="1">
            <a:gsLst>
              <a:gs pos="0">
                <a:schemeClr val="accent1">
                  <a:lumMod val="75000"/>
                </a:schemeClr>
              </a:gs>
              <a:gs pos="100000">
                <a:schemeClr val="accent1"/>
              </a:gs>
            </a:gsLst>
            <a:lin ang="8100000" scaled="1"/>
            <a:tileRect/>
          </a:gradFill>
          <a:ln w="57150">
            <a:gradFill flip="none" rotWithShape="1">
              <a:gsLst>
                <a:gs pos="0">
                  <a:schemeClr val="accent1"/>
                </a:gs>
                <a:gs pos="100000">
                  <a:schemeClr val="accent1">
                    <a:lumMod val="75000"/>
                  </a:schemeClr>
                </a:gs>
              </a:gsLst>
              <a:lin ang="8100000" scaled="1"/>
              <a:tileRect/>
            </a:gradFill>
          </a:ln>
          <a:effectLst>
            <a:outerShdw blurRad="3810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3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进度安排</a:t>
            </a:r>
          </a:p>
        </p:txBody>
      </p:sp>
      <p:pic>
        <p:nvPicPr>
          <p:cNvPr id="3" name="图片 2">
            <a:extLst>
              <a:ext uri="{FF2B5EF4-FFF2-40B4-BE49-F238E27FC236}">
                <a16:creationId xmlns:a16="http://schemas.microsoft.com/office/drawing/2014/main" id="{E442C64B-460D-4BBC-9963-2BF0341945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917" y="-360000"/>
            <a:ext cx="1361034" cy="1361034"/>
          </a:xfrm>
          <a:prstGeom prst="rect">
            <a:avLst/>
          </a:prstGeom>
        </p:spPr>
      </p:pic>
      <p:sp>
        <p:nvSpPr>
          <p:cNvPr id="8" name="Rectangle 3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5" name="Rectangle 4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 name="表格 1">
            <a:extLst>
              <a:ext uri="{FF2B5EF4-FFF2-40B4-BE49-F238E27FC236}">
                <a16:creationId xmlns:a16="http://schemas.microsoft.com/office/drawing/2014/main" id="{60879769-7B15-CB90-8B8C-608830EE8057}"/>
              </a:ext>
            </a:extLst>
          </p:cNvPr>
          <p:cNvGraphicFramePr>
            <a:graphicFrameLocks noGrp="1"/>
          </p:cNvGraphicFramePr>
          <p:nvPr>
            <p:extLst>
              <p:ext uri="{D42A27DB-BD31-4B8C-83A1-F6EECF244321}">
                <p14:modId xmlns:p14="http://schemas.microsoft.com/office/powerpoint/2010/main" val="1865758164"/>
              </p:ext>
            </p:extLst>
          </p:nvPr>
        </p:nvGraphicFramePr>
        <p:xfrm>
          <a:off x="519794" y="1643627"/>
          <a:ext cx="11221706" cy="4673706"/>
        </p:xfrm>
        <a:graphic>
          <a:graphicData uri="http://schemas.openxmlformats.org/drawingml/2006/table">
            <a:tbl>
              <a:tblPr>
                <a:tableStyleId>{5C22544A-7EE6-4342-B048-85BDC9FD1C3A}</a:tableStyleId>
              </a:tblPr>
              <a:tblGrid>
                <a:gridCol w="911847">
                  <a:extLst>
                    <a:ext uri="{9D8B030D-6E8A-4147-A177-3AD203B41FA5}">
                      <a16:colId xmlns:a16="http://schemas.microsoft.com/office/drawing/2014/main" val="3624897558"/>
                    </a:ext>
                  </a:extLst>
                </a:gridCol>
                <a:gridCol w="10309859">
                  <a:extLst>
                    <a:ext uri="{9D8B030D-6E8A-4147-A177-3AD203B41FA5}">
                      <a16:colId xmlns:a16="http://schemas.microsoft.com/office/drawing/2014/main" val="2390696821"/>
                    </a:ext>
                  </a:extLst>
                </a:gridCol>
              </a:tblGrid>
              <a:tr h="0">
                <a:tc>
                  <a:txBody>
                    <a:bodyPr/>
                    <a:lstStyle/>
                    <a:p>
                      <a:pPr marR="45720" algn="ctr">
                        <a:lnSpc>
                          <a:spcPct val="125000"/>
                        </a:lnSpc>
                        <a:tabLst>
                          <a:tab pos="342900" algn="l"/>
                        </a:tabLst>
                      </a:pPr>
                      <a:r>
                        <a:rPr lang="zh-CN" altLang="zh-CN" sz="1600" b="1" kern="100" dirty="0">
                          <a:solidFill>
                            <a:schemeClr val="bg1"/>
                          </a:solidFill>
                          <a:effectLst>
                            <a:outerShdw blurRad="38100" dist="38100" dir="2700000" algn="tl">
                              <a:srgbClr val="000000">
                                <a:alpha val="43137"/>
                              </a:srgbClr>
                            </a:outerShdw>
                          </a:effectLst>
                        </a:rPr>
                        <a:t>进</a:t>
                      </a:r>
                      <a:r>
                        <a:rPr lang="en-US" altLang="zh-CN" sz="1600" b="1" kern="100" dirty="0">
                          <a:solidFill>
                            <a:schemeClr val="bg1"/>
                          </a:solidFill>
                          <a:effectLst>
                            <a:outerShdw blurRad="38100" dist="38100" dir="2700000" algn="tl">
                              <a:srgbClr val="000000">
                                <a:alpha val="43137"/>
                              </a:srgbClr>
                            </a:outerShdw>
                          </a:effectLst>
                        </a:rPr>
                        <a:t>  </a:t>
                      </a:r>
                      <a:r>
                        <a:rPr lang="zh-CN" altLang="zh-CN" sz="1600" b="1" kern="100" dirty="0">
                          <a:solidFill>
                            <a:schemeClr val="bg1"/>
                          </a:solidFill>
                          <a:effectLst>
                            <a:outerShdw blurRad="38100" dist="38100" dir="2700000" algn="tl">
                              <a:srgbClr val="000000">
                                <a:alpha val="43137"/>
                              </a:srgbClr>
                            </a:outerShdw>
                          </a:effectLst>
                        </a:rPr>
                        <a:t>度</a:t>
                      </a:r>
                      <a:endParaRPr lang="zh-CN" sz="1600" b="1" kern="100" dirty="0">
                        <a:solidFill>
                          <a:schemeClr val="bg1"/>
                        </a:solidFill>
                        <a:effectLst>
                          <a:outerShdw blurRad="38100" dist="38100" dir="2700000" algn="tl">
                            <a:srgbClr val="000000">
                              <a:alpha val="43137"/>
                            </a:srgbClr>
                          </a:outerShdw>
                        </a:effectLst>
                        <a:latin typeface="Calibri" panose="020F0502020204030204" pitchFamily="34" charset="0"/>
                        <a:ea typeface="宋体" panose="02010600030101010101" pitchFamily="2" charset="-122"/>
                        <a:cs typeface="Times New Roman" panose="02020603050405020304" pitchFamily="18" charset="0"/>
                      </a:endParaRPr>
                    </a:p>
                  </a:txBody>
                  <a:tcPr marL="5443" marR="5443" marT="0" marB="0" anchor="ctr">
                    <a:solidFill>
                      <a:schemeClr val="accent1">
                        <a:lumMod val="60000"/>
                        <a:lumOff val="40000"/>
                      </a:schemeClr>
                    </a:solidFill>
                  </a:tcPr>
                </a:tc>
                <a:tc>
                  <a:txBody>
                    <a:bodyPr/>
                    <a:lstStyle/>
                    <a:p>
                      <a:pPr algn="ctr">
                        <a:lnSpc>
                          <a:spcPct val="125000"/>
                        </a:lnSpc>
                      </a:pPr>
                      <a:r>
                        <a:rPr lang="zh-CN" altLang="en-US" sz="1800" b="1" kern="100" dirty="0">
                          <a:effectLst/>
                        </a:rPr>
                        <a:t>具 体 </a:t>
                      </a:r>
                      <a:r>
                        <a:rPr lang="zh-CN" sz="1800" b="1" kern="100" dirty="0">
                          <a:effectLst/>
                        </a:rPr>
                        <a:t>安</a:t>
                      </a:r>
                      <a:r>
                        <a:rPr lang="en-US" altLang="zh-CN" sz="1800" b="1" kern="100" dirty="0">
                          <a:effectLst/>
                        </a:rPr>
                        <a:t> </a:t>
                      </a:r>
                      <a:r>
                        <a:rPr lang="zh-CN" sz="1800" b="1" kern="100" dirty="0">
                          <a:effectLst/>
                        </a:rPr>
                        <a:t>排</a:t>
                      </a:r>
                      <a:endParaRPr lang="zh-CN" sz="18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443" marR="5443" marT="0" marB="0" anchor="ctr"/>
                </a:tc>
                <a:extLst>
                  <a:ext uri="{0D108BD9-81ED-4DB2-BD59-A6C34878D82A}">
                    <a16:rowId xmlns:a16="http://schemas.microsoft.com/office/drawing/2014/main" val="843177846"/>
                  </a:ext>
                </a:extLst>
              </a:tr>
              <a:tr h="1811479">
                <a:tc>
                  <a:txBody>
                    <a:bodyPr/>
                    <a:lstStyle/>
                    <a:p>
                      <a:pPr marR="45720" algn="ctr">
                        <a:lnSpc>
                          <a:spcPct val="125000"/>
                        </a:lnSpc>
                        <a:tabLst>
                          <a:tab pos="342900" algn="l"/>
                        </a:tabLst>
                      </a:pPr>
                      <a:r>
                        <a:rPr lang="zh-CN" altLang="en-US" sz="1600" b="1" kern="100" dirty="0">
                          <a:solidFill>
                            <a:schemeClr val="bg1"/>
                          </a:solidFill>
                          <a:effectLst>
                            <a:outerShdw blurRad="38100" dist="38100" dir="2700000" algn="tl">
                              <a:srgbClr val="000000">
                                <a:alpha val="43137"/>
                              </a:srgbClr>
                            </a:outerShdw>
                          </a:effectLst>
                        </a:rPr>
                        <a:t>阶段</a:t>
                      </a:r>
                      <a:r>
                        <a:rPr lang="en-US" altLang="zh-CN" sz="1600" b="1" kern="100" dirty="0">
                          <a:solidFill>
                            <a:schemeClr val="bg1"/>
                          </a:solidFill>
                          <a:effectLst>
                            <a:outerShdw blurRad="38100" dist="38100" dir="2700000" algn="tl">
                              <a:srgbClr val="000000">
                                <a:alpha val="43137"/>
                              </a:srgbClr>
                            </a:outerShdw>
                          </a:effectLst>
                        </a:rPr>
                        <a:t>1</a:t>
                      </a:r>
                      <a:endParaRPr lang="zh-CN" sz="1600" b="1" kern="100" dirty="0">
                        <a:solidFill>
                          <a:schemeClr val="bg1"/>
                        </a:solidFill>
                        <a:effectLst>
                          <a:outerShdw blurRad="38100" dist="38100" dir="2700000" algn="tl">
                            <a:srgbClr val="000000">
                              <a:alpha val="43137"/>
                            </a:srgbClr>
                          </a:outerShdw>
                        </a:effectLst>
                        <a:latin typeface="Calibri" panose="020F0502020204030204" pitchFamily="34" charset="0"/>
                        <a:ea typeface="宋体" panose="02010600030101010101" pitchFamily="2" charset="-122"/>
                        <a:cs typeface="Times New Roman" panose="02020603050405020304" pitchFamily="18" charset="0"/>
                      </a:endParaRPr>
                    </a:p>
                  </a:txBody>
                  <a:tcPr marL="5443" marR="5443" marT="0" marB="0" anchor="ctr">
                    <a:solidFill>
                      <a:schemeClr val="accent1">
                        <a:lumMod val="60000"/>
                        <a:lumOff val="40000"/>
                      </a:schemeClr>
                    </a:solidFill>
                  </a:tcPr>
                </a:tc>
                <a:tc>
                  <a:txBody>
                    <a:bodyPr/>
                    <a:lstStyle/>
                    <a:p>
                      <a:pPr marL="52070" marR="241300" algn="just">
                        <a:lnSpc>
                          <a:spcPct val="100000"/>
                        </a:lnSpc>
                        <a:tabLst>
                          <a:tab pos="4037330" algn="l"/>
                        </a:tabLst>
                      </a:pPr>
                      <a:r>
                        <a:rPr lang="en-US" altLang="zh-CN" sz="1400" kern="100" dirty="0">
                          <a:effectLst/>
                          <a:latin typeface="Calibri" panose="020F0502020204030204" pitchFamily="34" charset="0"/>
                          <a:ea typeface="宋体" panose="02010600030101010101" pitchFamily="2" charset="-122"/>
                          <a:cs typeface="Times New Roman" panose="02020603050405020304" pitchFamily="18" charset="0"/>
                        </a:rPr>
                        <a:t>2</a:t>
                      </a:r>
                      <a:r>
                        <a:rPr lang="zh-CN" altLang="en-US" sz="1400" kern="100" dirty="0">
                          <a:effectLst/>
                          <a:latin typeface="Calibri" panose="020F0502020204030204" pitchFamily="34" charset="0"/>
                          <a:ea typeface="宋体" panose="02010600030101010101" pitchFamily="2" charset="-122"/>
                          <a:cs typeface="Times New Roman" panose="02020603050405020304" pitchFamily="18" charset="0"/>
                        </a:rPr>
                        <a:t>月</a:t>
                      </a:r>
                      <a:r>
                        <a:rPr lang="en-US" altLang="zh-CN" sz="1400" kern="100" dirty="0">
                          <a:effectLst/>
                          <a:latin typeface="Calibri" panose="020F0502020204030204" pitchFamily="34" charset="0"/>
                          <a:ea typeface="宋体" panose="02010600030101010101" pitchFamily="2" charset="-122"/>
                          <a:cs typeface="Times New Roman" panose="02020603050405020304" pitchFamily="18" charset="0"/>
                        </a:rPr>
                        <a:t>-3</a:t>
                      </a:r>
                      <a:r>
                        <a:rPr lang="zh-CN" altLang="en-US" sz="1400" kern="100" dirty="0">
                          <a:effectLst/>
                          <a:latin typeface="Calibri" panose="020F0502020204030204" pitchFamily="34" charset="0"/>
                          <a:ea typeface="宋体" panose="02010600030101010101" pitchFamily="2" charset="-122"/>
                          <a:cs typeface="Times New Roman" panose="02020603050405020304" pitchFamily="18" charset="0"/>
                        </a:rPr>
                        <a:t>月：完成第一个创新点论文中文初稿的编写</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443" marR="5443" marT="0" marB="0" anchor="ctr"/>
                </a:tc>
                <a:extLst>
                  <a:ext uri="{0D108BD9-81ED-4DB2-BD59-A6C34878D82A}">
                    <a16:rowId xmlns:a16="http://schemas.microsoft.com/office/drawing/2014/main" val="3211796073"/>
                  </a:ext>
                </a:extLst>
              </a:tr>
              <a:tr h="1187316">
                <a:tc>
                  <a:txBody>
                    <a:bodyPr/>
                    <a:lstStyle/>
                    <a:p>
                      <a:pPr marR="45720" algn="ctr">
                        <a:lnSpc>
                          <a:spcPct val="125000"/>
                        </a:lnSpc>
                        <a:tabLst>
                          <a:tab pos="342900" algn="l"/>
                        </a:tabLst>
                      </a:pPr>
                      <a:r>
                        <a:rPr lang="zh-CN" altLang="en-US" sz="1600" b="1" kern="100" dirty="0">
                          <a:solidFill>
                            <a:schemeClr val="bg1"/>
                          </a:solidFill>
                          <a:effectLst>
                            <a:outerShdw blurRad="38100" dist="38100" dir="2700000" algn="tl">
                              <a:srgbClr val="000000">
                                <a:alpha val="43137"/>
                              </a:srgbClr>
                            </a:outerShdw>
                          </a:effectLst>
                        </a:rPr>
                        <a:t>阶段</a:t>
                      </a:r>
                      <a:r>
                        <a:rPr lang="en-US" altLang="zh-CN" sz="1600" b="1" kern="100" dirty="0">
                          <a:solidFill>
                            <a:schemeClr val="bg1"/>
                          </a:solidFill>
                          <a:effectLst>
                            <a:outerShdw blurRad="38100" dist="38100" dir="2700000" algn="tl">
                              <a:srgbClr val="000000">
                                <a:alpha val="43137"/>
                              </a:srgbClr>
                            </a:outerShdw>
                          </a:effectLst>
                        </a:rPr>
                        <a:t>2</a:t>
                      </a:r>
                      <a:endParaRPr lang="zh-CN" altLang="zh-CN" sz="1600" b="1" kern="100" dirty="0">
                        <a:solidFill>
                          <a:schemeClr val="bg1"/>
                        </a:solidFill>
                        <a:effectLst>
                          <a:outerShdw blurRad="38100" dist="38100" dir="2700000" algn="tl">
                            <a:srgbClr val="000000">
                              <a:alpha val="43137"/>
                            </a:srgbClr>
                          </a:outerShdw>
                        </a:effectLst>
                        <a:latin typeface="Calibri" panose="020F0502020204030204" pitchFamily="34" charset="0"/>
                        <a:ea typeface="宋体" panose="02010600030101010101" pitchFamily="2" charset="-122"/>
                        <a:cs typeface="Times New Roman" panose="02020603050405020304" pitchFamily="18" charset="0"/>
                      </a:endParaRPr>
                    </a:p>
                  </a:txBody>
                  <a:tcPr marL="5443" marR="5443" marT="0" marB="0" anchor="ctr">
                    <a:solidFill>
                      <a:schemeClr val="accent1">
                        <a:lumMod val="60000"/>
                        <a:lumOff val="40000"/>
                      </a:schemeClr>
                    </a:solidFill>
                  </a:tcPr>
                </a:tc>
                <a:tc>
                  <a:txBody>
                    <a:bodyPr/>
                    <a:lstStyle/>
                    <a:p>
                      <a:pPr marL="52070" marR="241300" algn="just">
                        <a:lnSpc>
                          <a:spcPct val="100000"/>
                        </a:lnSpc>
                        <a:tabLst>
                          <a:tab pos="4037330" algn="l"/>
                        </a:tabLst>
                      </a:pPr>
                      <a:r>
                        <a:rPr lang="en-US" altLang="zh-CN" sz="1400" kern="100" dirty="0">
                          <a:effectLst/>
                          <a:latin typeface="Calibri" panose="020F0502020204030204" pitchFamily="34" charset="0"/>
                          <a:ea typeface="宋体" panose="02010600030101010101" pitchFamily="2" charset="-122"/>
                          <a:cs typeface="Times New Roman" panose="02020603050405020304" pitchFamily="18" charset="0"/>
                        </a:rPr>
                        <a:t>3</a:t>
                      </a:r>
                      <a:r>
                        <a:rPr lang="zh-CN" altLang="en-US" sz="1400" kern="100" dirty="0">
                          <a:effectLst/>
                          <a:latin typeface="Calibri" panose="020F0502020204030204" pitchFamily="34" charset="0"/>
                          <a:ea typeface="宋体" panose="02010600030101010101" pitchFamily="2" charset="-122"/>
                          <a:cs typeface="Times New Roman" panose="02020603050405020304" pitchFamily="18" charset="0"/>
                        </a:rPr>
                        <a:t>月</a:t>
                      </a:r>
                      <a:r>
                        <a:rPr lang="en-US" altLang="zh-CN" sz="1400" kern="100" dirty="0">
                          <a:effectLst/>
                          <a:latin typeface="Calibri" panose="020F0502020204030204" pitchFamily="34" charset="0"/>
                          <a:ea typeface="宋体" panose="02010600030101010101" pitchFamily="2" charset="-122"/>
                          <a:cs typeface="Times New Roman" panose="02020603050405020304" pitchFamily="18" charset="0"/>
                        </a:rPr>
                        <a:t>-4</a:t>
                      </a:r>
                      <a:r>
                        <a:rPr lang="zh-CN" altLang="en-US" sz="1400" kern="100" dirty="0">
                          <a:effectLst/>
                          <a:latin typeface="Calibri" panose="020F0502020204030204" pitchFamily="34" charset="0"/>
                          <a:ea typeface="宋体" panose="02010600030101010101" pitchFamily="2" charset="-122"/>
                          <a:cs typeface="Times New Roman" panose="02020603050405020304" pitchFamily="18" charset="0"/>
                        </a:rPr>
                        <a:t>月：完成第一篇论文的所有工作</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443" marR="5443" marT="0" marB="0" anchor="ctr"/>
                </a:tc>
                <a:extLst>
                  <a:ext uri="{0D108BD9-81ED-4DB2-BD59-A6C34878D82A}">
                    <a16:rowId xmlns:a16="http://schemas.microsoft.com/office/drawing/2014/main" val="731131603"/>
                  </a:ext>
                </a:extLst>
              </a:tr>
              <a:tr h="1361856">
                <a:tc>
                  <a:txBody>
                    <a:bodyPr/>
                    <a:lstStyle/>
                    <a:p>
                      <a:pPr marL="0" marR="45720" lvl="0" indent="0" algn="ctr" defTabSz="913878" rtl="0" eaLnBrk="1" fontAlgn="auto" latinLnBrk="0" hangingPunct="1">
                        <a:lnSpc>
                          <a:spcPct val="125000"/>
                        </a:lnSpc>
                        <a:spcBef>
                          <a:spcPts val="0"/>
                        </a:spcBef>
                        <a:spcAft>
                          <a:spcPts val="0"/>
                        </a:spcAft>
                        <a:buClrTx/>
                        <a:buSzTx/>
                        <a:buFontTx/>
                        <a:buNone/>
                        <a:tabLst>
                          <a:tab pos="342900" algn="l"/>
                        </a:tabLst>
                        <a:defRPr/>
                      </a:pPr>
                      <a:r>
                        <a:rPr lang="zh-CN" altLang="en-US" sz="1600" b="1" kern="100" dirty="0">
                          <a:solidFill>
                            <a:schemeClr val="bg1"/>
                          </a:solidFill>
                          <a:effectLst>
                            <a:outerShdw blurRad="38100" dist="38100" dir="2700000" algn="tl">
                              <a:srgbClr val="000000">
                                <a:alpha val="43137"/>
                              </a:srgbClr>
                            </a:outerShdw>
                          </a:effectLst>
                        </a:rPr>
                        <a:t>阶段</a:t>
                      </a:r>
                      <a:r>
                        <a:rPr lang="en-US" altLang="zh-CN" sz="1600" b="1" kern="100" dirty="0">
                          <a:solidFill>
                            <a:schemeClr val="bg1"/>
                          </a:solidFill>
                          <a:effectLst>
                            <a:outerShdw blurRad="38100" dist="38100" dir="2700000" algn="tl">
                              <a:srgbClr val="000000">
                                <a:alpha val="43137"/>
                              </a:srgbClr>
                            </a:outerShdw>
                          </a:effectLst>
                        </a:rPr>
                        <a:t>3</a:t>
                      </a:r>
                      <a:endParaRPr lang="zh-CN" altLang="zh-CN" sz="1600" b="1" kern="100" dirty="0">
                        <a:solidFill>
                          <a:schemeClr val="bg1"/>
                        </a:solidFill>
                        <a:effectLst>
                          <a:outerShdw blurRad="38100" dist="38100" dir="2700000" algn="tl">
                            <a:srgbClr val="000000">
                              <a:alpha val="43137"/>
                            </a:srgbClr>
                          </a:outerShdw>
                        </a:effectLst>
                        <a:latin typeface="Calibri" panose="020F0502020204030204" pitchFamily="34" charset="0"/>
                        <a:ea typeface="宋体" panose="02010600030101010101" pitchFamily="2" charset="-122"/>
                        <a:cs typeface="Times New Roman" panose="02020603050405020304" pitchFamily="18" charset="0"/>
                      </a:endParaRPr>
                    </a:p>
                  </a:txBody>
                  <a:tcPr marL="5443" marR="5443" marT="0" marB="0" anchor="ctr">
                    <a:solidFill>
                      <a:schemeClr val="accent1">
                        <a:lumMod val="60000"/>
                        <a:lumOff val="40000"/>
                      </a:schemeClr>
                    </a:solidFill>
                  </a:tcPr>
                </a:tc>
                <a:tc>
                  <a:txBody>
                    <a:bodyPr/>
                    <a:lstStyle/>
                    <a:p>
                      <a:pPr marL="52070" marR="241300" algn="just">
                        <a:lnSpc>
                          <a:spcPct val="100000"/>
                        </a:lnSpc>
                        <a:tabLst>
                          <a:tab pos="4037330" algn="l"/>
                        </a:tabLst>
                      </a:pPr>
                      <a:r>
                        <a:rPr lang="en-US" altLang="zh-CN" sz="1400" kern="100" dirty="0">
                          <a:effectLst/>
                          <a:latin typeface="Calibri" panose="020F0502020204030204" pitchFamily="34" charset="0"/>
                          <a:ea typeface="宋体" panose="02010600030101010101" pitchFamily="2" charset="-122"/>
                          <a:cs typeface="Times New Roman" panose="02020603050405020304" pitchFamily="18" charset="0"/>
                        </a:rPr>
                        <a:t>4</a:t>
                      </a:r>
                      <a:r>
                        <a:rPr lang="zh-CN" altLang="en-US" sz="1400" kern="100" dirty="0">
                          <a:effectLst/>
                          <a:latin typeface="Calibri" panose="020F0502020204030204" pitchFamily="34" charset="0"/>
                          <a:ea typeface="宋体" panose="02010600030101010101" pitchFamily="2" charset="-122"/>
                          <a:cs typeface="Times New Roman" panose="02020603050405020304" pitchFamily="18" charset="0"/>
                        </a:rPr>
                        <a:t>月后：构思第二个创新点，暂定为解决深度伪造领域训练过程中的样本极度不均衡问题</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443" marR="5443" marT="0" marB="0" anchor="ctr"/>
                </a:tc>
                <a:extLst>
                  <a:ext uri="{0D108BD9-81ED-4DB2-BD59-A6C34878D82A}">
                    <a16:rowId xmlns:a16="http://schemas.microsoft.com/office/drawing/2014/main" val="2195023745"/>
                  </a:ext>
                </a:extLst>
              </a:tr>
            </a:tbl>
          </a:graphicData>
        </a:graphic>
      </p:graphicFrame>
    </p:spTree>
    <p:extLst>
      <p:ext uri="{BB962C8B-B14F-4D97-AF65-F5344CB8AC3E}">
        <p14:creationId xmlns:p14="http://schemas.microsoft.com/office/powerpoint/2010/main" val="12961799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51B3980-2C32-44C7-BB69-4895581EA28C}"/>
              </a:ext>
            </a:extLst>
          </p:cNvPr>
          <p:cNvPicPr>
            <a:picLocks noChangeAspect="1"/>
          </p:cNvPicPr>
          <p:nvPr/>
        </p:nvPicPr>
        <p:blipFill rotWithShape="1">
          <a:blip r:embed="rId3">
            <a:extLst>
              <a:ext uri="{28A0092B-C50C-407E-A947-70E740481C1C}">
                <a14:useLocalDpi xmlns:a14="http://schemas.microsoft.com/office/drawing/2010/main" val="0"/>
              </a:ext>
            </a:extLst>
          </a:blip>
          <a:srcRect b="6643"/>
          <a:stretch/>
        </p:blipFill>
        <p:spPr>
          <a:xfrm>
            <a:off x="0" y="668627"/>
            <a:ext cx="12192000" cy="6398923"/>
          </a:xfrm>
          <a:prstGeom prst="rect">
            <a:avLst/>
          </a:prstGeom>
        </p:spPr>
      </p:pic>
      <p:sp>
        <p:nvSpPr>
          <p:cNvPr id="2" name="矩形 1">
            <a:extLst>
              <a:ext uri="{FF2B5EF4-FFF2-40B4-BE49-F238E27FC236}">
                <a16:creationId xmlns:a16="http://schemas.microsoft.com/office/drawing/2014/main" id="{F042E3E7-5037-478D-8B4B-22D919818EFD}"/>
              </a:ext>
            </a:extLst>
          </p:cNvPr>
          <p:cNvSpPr/>
          <p:nvPr/>
        </p:nvSpPr>
        <p:spPr>
          <a:xfrm>
            <a:off x="2211308" y="2068228"/>
            <a:ext cx="8636306" cy="1107996"/>
          </a:xfrm>
          <a:prstGeom prst="rect">
            <a:avLst/>
          </a:prstGeom>
        </p:spPr>
        <p:txBody>
          <a:bodyPr wrap="square">
            <a:spAutoFit/>
          </a:bodyPr>
          <a:lstStyle/>
          <a:p>
            <a:pPr lvl="0" algn="ctr" fontAlgn="auto">
              <a:spcBef>
                <a:spcPts val="0"/>
              </a:spcBef>
              <a:spcAft>
                <a:spcPts val="0"/>
              </a:spcAft>
              <a:tabLst>
                <a:tab pos="2778125" algn="l"/>
              </a:tabLst>
              <a:defRPr/>
            </a:pPr>
            <a:r>
              <a:rPr lang="en-US" altLang="zh-CN" sz="6600" b="1" kern="0" spc="600" dirty="0">
                <a:gradFill flip="none" rotWithShape="1">
                  <a:gsLst>
                    <a:gs pos="0">
                      <a:srgbClr val="298CC5">
                        <a:lumMod val="75000"/>
                      </a:srgbClr>
                    </a:gs>
                    <a:gs pos="100000">
                      <a:srgbClr val="298CC5"/>
                    </a:gs>
                  </a:gsLst>
                  <a:lin ang="5400000" scaled="1"/>
                  <a:tileRect/>
                </a:gradFill>
                <a:latin typeface="Arial"/>
                <a:ea typeface="微软雅黑"/>
              </a:rPr>
              <a:t>2025.1.16</a:t>
            </a:r>
            <a:endParaRPr lang="zh-CN" altLang="en-US" sz="6600" b="1" kern="0" spc="600" dirty="0">
              <a:gradFill flip="none" rotWithShape="1">
                <a:gsLst>
                  <a:gs pos="0">
                    <a:srgbClr val="298CC5">
                      <a:lumMod val="75000"/>
                    </a:srgbClr>
                  </a:gs>
                  <a:gs pos="100000">
                    <a:srgbClr val="298CC5"/>
                  </a:gs>
                </a:gsLst>
                <a:lin ang="5400000" scaled="1"/>
                <a:tileRect/>
              </a:gradFill>
              <a:latin typeface="Arial"/>
              <a:ea typeface="微软雅黑"/>
            </a:endParaRPr>
          </a:p>
        </p:txBody>
      </p:sp>
    </p:spTree>
    <p:extLst>
      <p:ext uri="{BB962C8B-B14F-4D97-AF65-F5344CB8AC3E}">
        <p14:creationId xmlns:p14="http://schemas.microsoft.com/office/powerpoint/2010/main" val="37328109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ACD1D5-A0B4-B4A9-002E-37C2BDF8247F}"/>
            </a:ext>
          </a:extLst>
        </p:cNvPr>
        <p:cNvGrpSpPr/>
        <p:nvPr/>
      </p:nvGrpSpPr>
      <p:grpSpPr>
        <a:xfrm>
          <a:off x="0" y="0"/>
          <a:ext cx="0" cy="0"/>
          <a:chOff x="0" y="0"/>
          <a:chExt cx="0" cy="0"/>
        </a:xfrm>
      </p:grpSpPr>
      <p:sp>
        <p:nvSpPr>
          <p:cNvPr id="49" name="矩形 48">
            <a:extLst>
              <a:ext uri="{FF2B5EF4-FFF2-40B4-BE49-F238E27FC236}">
                <a16:creationId xmlns:a16="http://schemas.microsoft.com/office/drawing/2014/main" id="{322865B8-C77C-67D5-EAF8-C20CB95363E8}"/>
              </a:ext>
            </a:extLst>
          </p:cNvPr>
          <p:cNvSpPr/>
          <p:nvPr/>
        </p:nvSpPr>
        <p:spPr>
          <a:xfrm>
            <a:off x="936000" y="0"/>
            <a:ext cx="8060766" cy="646331"/>
          </a:xfrm>
          <a:prstGeom prst="rect">
            <a:avLst/>
          </a:prstGeom>
        </p:spPr>
        <p:txBody>
          <a:bodyPr wrap="square">
            <a:spAutoFit/>
          </a:bodyPr>
          <a:lstStyle/>
          <a:p>
            <a:pPr lvl="0" fontAlgn="auto">
              <a:spcBef>
                <a:spcPts val="0"/>
              </a:spcBef>
              <a:spcAft>
                <a:spcPts val="0"/>
              </a:spcAft>
              <a:tabLst>
                <a:tab pos="2778125" algn="l"/>
              </a:tabLst>
              <a:defRPr/>
            </a:pPr>
            <a:r>
              <a:rPr lang="zh-CN" altLang="en-US" sz="3600" b="1" kern="0" dirty="0">
                <a:solidFill>
                  <a:srgbClr val="ED7D31"/>
                </a:solidFill>
                <a:latin typeface="Arial"/>
                <a:ea typeface="微软雅黑"/>
              </a:rPr>
              <a:t>一、研究背景与研究价值</a:t>
            </a:r>
          </a:p>
        </p:txBody>
      </p:sp>
      <p:cxnSp>
        <p:nvCxnSpPr>
          <p:cNvPr id="15" name="直接连接符 14">
            <a:extLst>
              <a:ext uri="{FF2B5EF4-FFF2-40B4-BE49-F238E27FC236}">
                <a16:creationId xmlns:a16="http://schemas.microsoft.com/office/drawing/2014/main" id="{E78D0475-0FFE-6B94-8DE6-82F89787FC1A}"/>
              </a:ext>
            </a:extLst>
          </p:cNvPr>
          <p:cNvCxnSpPr>
            <a:cxnSpLocks/>
          </p:cNvCxnSpPr>
          <p:nvPr/>
        </p:nvCxnSpPr>
        <p:spPr bwMode="auto">
          <a:xfrm>
            <a:off x="1028700" y="646331"/>
            <a:ext cx="11163300" cy="0"/>
          </a:xfrm>
          <a:prstGeom prst="lin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文本占位符 8">
            <a:extLst>
              <a:ext uri="{FF2B5EF4-FFF2-40B4-BE49-F238E27FC236}">
                <a16:creationId xmlns:a16="http://schemas.microsoft.com/office/drawing/2014/main" id="{D8603890-92C2-6B3E-0232-A9FB6A41589B}"/>
              </a:ext>
            </a:extLst>
          </p:cNvPr>
          <p:cNvSpPr>
            <a:spLocks noGrp="1"/>
          </p:cNvSpPr>
          <p:nvPr>
            <p:ph type="body" idx="1"/>
          </p:nvPr>
        </p:nvSpPr>
        <p:spPr>
          <a:xfrm>
            <a:off x="519794" y="877242"/>
            <a:ext cx="4619938" cy="639762"/>
          </a:xfrm>
          <a:prstGeom prst="rect">
            <a:avLst/>
          </a:prstGeom>
          <a:gradFill flip="none" rotWithShape="1">
            <a:gsLst>
              <a:gs pos="0">
                <a:schemeClr val="accent1">
                  <a:lumMod val="75000"/>
                </a:schemeClr>
              </a:gs>
              <a:gs pos="100000">
                <a:schemeClr val="accent1"/>
              </a:gs>
            </a:gsLst>
            <a:lin ang="8100000" scaled="1"/>
            <a:tileRect/>
          </a:gradFill>
          <a:ln w="57150">
            <a:gradFill flip="none" rotWithShape="1">
              <a:gsLst>
                <a:gs pos="0">
                  <a:schemeClr val="accent1"/>
                </a:gs>
                <a:gs pos="100000">
                  <a:schemeClr val="accent1">
                    <a:lumMod val="75000"/>
                  </a:schemeClr>
                </a:gs>
              </a:gsLst>
              <a:lin ang="8100000" scaled="1"/>
              <a:tileRect/>
            </a:gradFill>
          </a:ln>
          <a:effectLst>
            <a:outerShdw blurRad="3810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3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研究背景</a:t>
            </a:r>
          </a:p>
        </p:txBody>
      </p:sp>
      <p:pic>
        <p:nvPicPr>
          <p:cNvPr id="3" name="图片 2">
            <a:extLst>
              <a:ext uri="{FF2B5EF4-FFF2-40B4-BE49-F238E27FC236}">
                <a16:creationId xmlns:a16="http://schemas.microsoft.com/office/drawing/2014/main" id="{B07FCCBD-192A-9F2D-C368-29E89C9F62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917" y="-360000"/>
            <a:ext cx="1361034" cy="1361034"/>
          </a:xfrm>
          <a:prstGeom prst="rect">
            <a:avLst/>
          </a:prstGeom>
        </p:spPr>
      </p:pic>
      <p:sp>
        <p:nvSpPr>
          <p:cNvPr id="8" name="Rectangle 30">
            <a:extLst>
              <a:ext uri="{FF2B5EF4-FFF2-40B4-BE49-F238E27FC236}">
                <a16:creationId xmlns:a16="http://schemas.microsoft.com/office/drawing/2014/main" id="{A087FB95-2DC4-2D99-17BB-A7C7E95E176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5" name="Rectangle 44">
            <a:extLst>
              <a:ext uri="{FF2B5EF4-FFF2-40B4-BE49-F238E27FC236}">
                <a16:creationId xmlns:a16="http://schemas.microsoft.com/office/drawing/2014/main" id="{0630B0CE-3AE8-0F79-7742-06E35AEACB0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11">
            <a:extLst>
              <a:ext uri="{FF2B5EF4-FFF2-40B4-BE49-F238E27FC236}">
                <a16:creationId xmlns:a16="http://schemas.microsoft.com/office/drawing/2014/main" id="{EA1CE306-7AD8-0E94-27B4-5C14BA06E00A}"/>
              </a:ext>
            </a:extLst>
          </p:cNvPr>
          <p:cNvSpPr>
            <a:spLocks noGrp="1"/>
          </p:cNvSpPr>
          <p:nvPr>
            <p:ph sz="half" idx="2"/>
          </p:nvPr>
        </p:nvSpPr>
        <p:spPr>
          <a:xfrm>
            <a:off x="519794" y="1678075"/>
            <a:ext cx="11163300" cy="2346288"/>
          </a:xfrm>
          <a:prstGeom prst="rect">
            <a:avLst/>
          </a:prstGeom>
          <a:gradFill flip="none" rotWithShape="1">
            <a:gsLst>
              <a:gs pos="0">
                <a:schemeClr val="bg1">
                  <a:lumMod val="85000"/>
                </a:schemeClr>
              </a:gs>
              <a:gs pos="100000">
                <a:schemeClr val="bg1"/>
              </a:gs>
            </a:gsLst>
            <a:lin ang="8100000" scaled="1"/>
            <a:tileRect/>
          </a:gradFill>
          <a:ln w="57150">
            <a:gradFill flip="none" rotWithShape="1">
              <a:gsLst>
                <a:gs pos="0">
                  <a:schemeClr val="bg1"/>
                </a:gs>
                <a:gs pos="100000">
                  <a:schemeClr val="bg1">
                    <a:lumMod val="85000"/>
                  </a:schemeClr>
                </a:gs>
              </a:gsLst>
              <a:lin ang="8100000" scaled="1"/>
              <a:tileRect/>
            </a:gradFill>
          </a:ln>
          <a:effectLst>
            <a:outerShdw blurRad="3810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indent="0" algn="just">
              <a:lnSpc>
                <a:spcPct val="150000"/>
              </a:lnSpc>
              <a:spcBef>
                <a:spcPts val="0"/>
              </a:spcBef>
              <a:buNone/>
            </a:pPr>
            <a:r>
              <a:rPr lang="zh-CN" altLang="en-US" sz="1400" dirty="0">
                <a:solidFill>
                  <a:schemeClr val="tx1"/>
                </a:solidFill>
                <a:latin typeface="微软雅黑" panose="020B0503020204020204" pitchFamily="34" charset="-122"/>
                <a:ea typeface="微软雅黑" panose="020B0503020204020204" pitchFamily="34" charset="-122"/>
              </a:rPr>
              <a:t>我们目前所处的</a:t>
            </a:r>
            <a:r>
              <a:rPr lang="en-US" altLang="zh-CN" sz="1400" dirty="0">
                <a:solidFill>
                  <a:schemeClr val="tx1"/>
                </a:solidFill>
                <a:latin typeface="微软雅黑" panose="020B0503020204020204" pitchFamily="34" charset="-122"/>
                <a:ea typeface="微软雅黑" panose="020B0503020204020204" pitchFamily="34" charset="-122"/>
              </a:rPr>
              <a:t>2025</a:t>
            </a:r>
            <a:r>
              <a:rPr lang="zh-CN" altLang="en-US" sz="1400" dirty="0">
                <a:solidFill>
                  <a:schemeClr val="tx1"/>
                </a:solidFill>
                <a:latin typeface="微软雅黑" panose="020B0503020204020204" pitchFamily="34" charset="-122"/>
                <a:ea typeface="微软雅黑" panose="020B0503020204020204" pitchFamily="34" charset="-122"/>
              </a:rPr>
              <a:t>年，是人工智能生成内容的爆炸性时代，</a:t>
            </a:r>
            <a:r>
              <a:rPr lang="en-US" altLang="zh-CN" sz="1400" dirty="0">
                <a:solidFill>
                  <a:schemeClr val="tx1"/>
                </a:solidFill>
                <a:latin typeface="微软雅黑" panose="020B0503020204020204" pitchFamily="34" charset="-122"/>
                <a:ea typeface="微软雅黑" panose="020B0503020204020204" pitchFamily="34" charset="-122"/>
              </a:rPr>
              <a:t>AIGC</a:t>
            </a:r>
            <a:r>
              <a:rPr lang="zh-CN" altLang="en-US" sz="1400" dirty="0">
                <a:solidFill>
                  <a:schemeClr val="tx1"/>
                </a:solidFill>
                <a:latin typeface="微软雅黑" panose="020B0503020204020204" pitchFamily="34" charset="-122"/>
                <a:ea typeface="微软雅黑" panose="020B0503020204020204" pitchFamily="34" charset="-122"/>
              </a:rPr>
              <a:t>在学术界和工业界引起了广泛的关注。在这场</a:t>
            </a:r>
            <a:r>
              <a:rPr lang="en-US" altLang="zh-CN" sz="1400" dirty="0">
                <a:solidFill>
                  <a:schemeClr val="tx1"/>
                </a:solidFill>
                <a:latin typeface="微软雅黑" panose="020B0503020204020204" pitchFamily="34" charset="-122"/>
                <a:ea typeface="微软雅黑" panose="020B0503020204020204" pitchFamily="34" charset="-122"/>
              </a:rPr>
              <a:t>AIGC</a:t>
            </a:r>
            <a:r>
              <a:rPr lang="zh-CN" altLang="en-US" sz="1400" dirty="0">
                <a:solidFill>
                  <a:schemeClr val="tx1"/>
                </a:solidFill>
                <a:latin typeface="微软雅黑" panose="020B0503020204020204" pitchFamily="34" charset="-122"/>
                <a:ea typeface="微软雅黑" panose="020B0503020204020204" pitchFamily="34" charset="-122"/>
              </a:rPr>
              <a:t>革命中，深度伪造可以被更加轻易地使用来操纵一个人的身份或控制人像中的面部表情和动作。不法分子可能利用该技术制作和传播虚假信息，从而带来伦理、法律和社会的多重挑战。因此，当前迫切需要研发有效的检测方法，能够精准识别这些经过伪造的内容，从而协助数字媒体平台筛选虚假信息，维护信息生态的健康与可信度。</a:t>
            </a:r>
          </a:p>
          <a:p>
            <a:pPr marL="0" indent="0" algn="just">
              <a:lnSpc>
                <a:spcPct val="150000"/>
              </a:lnSpc>
              <a:spcBef>
                <a:spcPts val="0"/>
              </a:spcBef>
              <a:buNone/>
            </a:pPr>
            <a:endParaRPr lang="zh-CN" altLang="en-US" sz="1400" dirty="0">
              <a:solidFill>
                <a:schemeClr val="tx1"/>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05693E53-1137-6530-23DD-EDC6FCE9C0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2918" y="4185434"/>
            <a:ext cx="2438400" cy="2438400"/>
          </a:xfrm>
          <a:prstGeom prst="rect">
            <a:avLst/>
          </a:prstGeom>
        </p:spPr>
      </p:pic>
      <p:pic>
        <p:nvPicPr>
          <p:cNvPr id="6" name="图片 5">
            <a:extLst>
              <a:ext uri="{FF2B5EF4-FFF2-40B4-BE49-F238E27FC236}">
                <a16:creationId xmlns:a16="http://schemas.microsoft.com/office/drawing/2014/main" id="{EC4CC21B-2B6F-08B5-B9D7-DDC823CBA6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7930" y="4185434"/>
            <a:ext cx="2438400" cy="2438400"/>
          </a:xfrm>
          <a:prstGeom prst="rect">
            <a:avLst/>
          </a:prstGeom>
        </p:spPr>
      </p:pic>
      <p:cxnSp>
        <p:nvCxnSpPr>
          <p:cNvPr id="11" name="直接箭头连接符 10">
            <a:extLst>
              <a:ext uri="{FF2B5EF4-FFF2-40B4-BE49-F238E27FC236}">
                <a16:creationId xmlns:a16="http://schemas.microsoft.com/office/drawing/2014/main" id="{4EF83645-759B-4E25-36E5-B118545744E4}"/>
              </a:ext>
            </a:extLst>
          </p:cNvPr>
          <p:cNvCxnSpPr/>
          <p:nvPr/>
        </p:nvCxnSpPr>
        <p:spPr bwMode="auto">
          <a:xfrm>
            <a:off x="5109883" y="5404634"/>
            <a:ext cx="1864658" cy="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sp>
        <p:nvSpPr>
          <p:cNvPr id="12" name="文本框 11">
            <a:extLst>
              <a:ext uri="{FF2B5EF4-FFF2-40B4-BE49-F238E27FC236}">
                <a16:creationId xmlns:a16="http://schemas.microsoft.com/office/drawing/2014/main" id="{70E8C036-10D4-4DEA-ABDA-BE8523D9DAA7}"/>
              </a:ext>
            </a:extLst>
          </p:cNvPr>
          <p:cNvSpPr txBox="1"/>
          <p:nvPr/>
        </p:nvSpPr>
        <p:spPr>
          <a:xfrm>
            <a:off x="5719046" y="4995259"/>
            <a:ext cx="646331" cy="369332"/>
          </a:xfrm>
          <a:prstGeom prst="rect">
            <a:avLst/>
          </a:prstGeom>
          <a:noFill/>
        </p:spPr>
        <p:txBody>
          <a:bodyPr wrap="none" rtlCol="0">
            <a:spAutoFit/>
          </a:bodyPr>
          <a:lstStyle/>
          <a:p>
            <a:r>
              <a:rPr lang="zh-CN" altLang="en-US" dirty="0"/>
              <a:t>伪造</a:t>
            </a:r>
          </a:p>
        </p:txBody>
      </p:sp>
    </p:spTree>
    <p:extLst>
      <p:ext uri="{BB962C8B-B14F-4D97-AF65-F5344CB8AC3E}">
        <p14:creationId xmlns:p14="http://schemas.microsoft.com/office/powerpoint/2010/main" val="42563489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460FF-D3A9-E21A-B83C-0D45D001B904}"/>
            </a:ext>
          </a:extLst>
        </p:cNvPr>
        <p:cNvGrpSpPr/>
        <p:nvPr/>
      </p:nvGrpSpPr>
      <p:grpSpPr>
        <a:xfrm>
          <a:off x="0" y="0"/>
          <a:ext cx="0" cy="0"/>
          <a:chOff x="0" y="0"/>
          <a:chExt cx="0" cy="0"/>
        </a:xfrm>
      </p:grpSpPr>
      <p:sp>
        <p:nvSpPr>
          <p:cNvPr id="49" name="矩形 48">
            <a:extLst>
              <a:ext uri="{FF2B5EF4-FFF2-40B4-BE49-F238E27FC236}">
                <a16:creationId xmlns:a16="http://schemas.microsoft.com/office/drawing/2014/main" id="{A272C046-159E-00EF-493B-A3EC7A11892F}"/>
              </a:ext>
            </a:extLst>
          </p:cNvPr>
          <p:cNvSpPr/>
          <p:nvPr/>
        </p:nvSpPr>
        <p:spPr>
          <a:xfrm>
            <a:off x="936000" y="0"/>
            <a:ext cx="8060766" cy="646331"/>
          </a:xfrm>
          <a:prstGeom prst="rect">
            <a:avLst/>
          </a:prstGeom>
        </p:spPr>
        <p:txBody>
          <a:bodyPr wrap="square">
            <a:spAutoFit/>
          </a:bodyPr>
          <a:lstStyle/>
          <a:p>
            <a:pPr lvl="0" fontAlgn="auto">
              <a:spcBef>
                <a:spcPts val="0"/>
              </a:spcBef>
              <a:spcAft>
                <a:spcPts val="0"/>
              </a:spcAft>
              <a:tabLst>
                <a:tab pos="2778125" algn="l"/>
              </a:tabLst>
              <a:defRPr/>
            </a:pPr>
            <a:r>
              <a:rPr lang="zh-CN" altLang="en-US" sz="3600" b="1" kern="0" dirty="0">
                <a:solidFill>
                  <a:srgbClr val="ED7D31"/>
                </a:solidFill>
                <a:latin typeface="Arial"/>
                <a:ea typeface="微软雅黑"/>
              </a:rPr>
              <a:t>一、研究背景与研究价值</a:t>
            </a:r>
          </a:p>
        </p:txBody>
      </p:sp>
      <p:cxnSp>
        <p:nvCxnSpPr>
          <p:cNvPr id="15" name="直接连接符 14">
            <a:extLst>
              <a:ext uri="{FF2B5EF4-FFF2-40B4-BE49-F238E27FC236}">
                <a16:creationId xmlns:a16="http://schemas.microsoft.com/office/drawing/2014/main" id="{E1462AC9-CD4E-36D5-02C0-8ACCE2E4B921}"/>
              </a:ext>
            </a:extLst>
          </p:cNvPr>
          <p:cNvCxnSpPr>
            <a:cxnSpLocks/>
          </p:cNvCxnSpPr>
          <p:nvPr/>
        </p:nvCxnSpPr>
        <p:spPr bwMode="auto">
          <a:xfrm>
            <a:off x="1028700" y="646331"/>
            <a:ext cx="11163300" cy="0"/>
          </a:xfrm>
          <a:prstGeom prst="lin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文本占位符 8">
            <a:extLst>
              <a:ext uri="{FF2B5EF4-FFF2-40B4-BE49-F238E27FC236}">
                <a16:creationId xmlns:a16="http://schemas.microsoft.com/office/drawing/2014/main" id="{8CAA3468-AF15-2D7D-9740-D5F7953466F8}"/>
              </a:ext>
            </a:extLst>
          </p:cNvPr>
          <p:cNvSpPr>
            <a:spLocks noGrp="1"/>
          </p:cNvSpPr>
          <p:nvPr>
            <p:ph type="body" idx="1"/>
          </p:nvPr>
        </p:nvSpPr>
        <p:spPr>
          <a:xfrm>
            <a:off x="519794" y="877242"/>
            <a:ext cx="4619938" cy="639762"/>
          </a:xfrm>
          <a:prstGeom prst="rect">
            <a:avLst/>
          </a:prstGeom>
          <a:gradFill flip="none" rotWithShape="1">
            <a:gsLst>
              <a:gs pos="0">
                <a:schemeClr val="accent1">
                  <a:lumMod val="75000"/>
                </a:schemeClr>
              </a:gs>
              <a:gs pos="100000">
                <a:schemeClr val="accent1"/>
              </a:gs>
            </a:gsLst>
            <a:lin ang="8100000" scaled="1"/>
            <a:tileRect/>
          </a:gradFill>
          <a:ln w="57150">
            <a:gradFill flip="none" rotWithShape="1">
              <a:gsLst>
                <a:gs pos="0">
                  <a:schemeClr val="accent1"/>
                </a:gs>
                <a:gs pos="100000">
                  <a:schemeClr val="accent1">
                    <a:lumMod val="75000"/>
                  </a:schemeClr>
                </a:gs>
              </a:gsLst>
              <a:lin ang="8100000" scaled="1"/>
              <a:tileRect/>
            </a:gradFill>
          </a:ln>
          <a:effectLst>
            <a:outerShdw blurRad="3810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3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研究价值</a:t>
            </a:r>
          </a:p>
        </p:txBody>
      </p:sp>
      <p:pic>
        <p:nvPicPr>
          <p:cNvPr id="3" name="图片 2">
            <a:extLst>
              <a:ext uri="{FF2B5EF4-FFF2-40B4-BE49-F238E27FC236}">
                <a16:creationId xmlns:a16="http://schemas.microsoft.com/office/drawing/2014/main" id="{059880B3-FAC0-D884-727E-47A2C8936F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917" y="-360000"/>
            <a:ext cx="1361034" cy="1361034"/>
          </a:xfrm>
          <a:prstGeom prst="rect">
            <a:avLst/>
          </a:prstGeom>
        </p:spPr>
      </p:pic>
      <p:sp>
        <p:nvSpPr>
          <p:cNvPr id="8" name="Rectangle 30">
            <a:extLst>
              <a:ext uri="{FF2B5EF4-FFF2-40B4-BE49-F238E27FC236}">
                <a16:creationId xmlns:a16="http://schemas.microsoft.com/office/drawing/2014/main" id="{257E7721-8C59-3428-D687-A7096715C90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5" name="Rectangle 44">
            <a:extLst>
              <a:ext uri="{FF2B5EF4-FFF2-40B4-BE49-F238E27FC236}">
                <a16:creationId xmlns:a16="http://schemas.microsoft.com/office/drawing/2014/main" id="{7D79AB4E-0C13-F9A8-8F05-D946CA2C222F}"/>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11">
            <a:extLst>
              <a:ext uri="{FF2B5EF4-FFF2-40B4-BE49-F238E27FC236}">
                <a16:creationId xmlns:a16="http://schemas.microsoft.com/office/drawing/2014/main" id="{899C3C27-5862-D1D6-DAA7-98899DC669BD}"/>
              </a:ext>
            </a:extLst>
          </p:cNvPr>
          <p:cNvSpPr>
            <a:spLocks noGrp="1"/>
          </p:cNvSpPr>
          <p:nvPr>
            <p:ph sz="half" idx="2"/>
          </p:nvPr>
        </p:nvSpPr>
        <p:spPr>
          <a:xfrm>
            <a:off x="519794" y="1678075"/>
            <a:ext cx="11163300" cy="2427759"/>
          </a:xfrm>
          <a:prstGeom prst="rect">
            <a:avLst/>
          </a:prstGeom>
          <a:gradFill flip="none" rotWithShape="1">
            <a:gsLst>
              <a:gs pos="0">
                <a:schemeClr val="bg1">
                  <a:lumMod val="85000"/>
                </a:schemeClr>
              </a:gs>
              <a:gs pos="100000">
                <a:schemeClr val="bg1"/>
              </a:gs>
            </a:gsLst>
            <a:lin ang="8100000" scaled="1"/>
            <a:tileRect/>
          </a:gradFill>
          <a:ln w="57150">
            <a:gradFill flip="none" rotWithShape="1">
              <a:gsLst>
                <a:gs pos="0">
                  <a:schemeClr val="bg1"/>
                </a:gs>
                <a:gs pos="100000">
                  <a:schemeClr val="bg1">
                    <a:lumMod val="85000"/>
                  </a:schemeClr>
                </a:gs>
              </a:gsLst>
              <a:lin ang="8100000" scaled="1"/>
              <a:tileRect/>
            </a:gradFill>
          </a:ln>
          <a:effectLst>
            <a:outerShdw blurRad="3810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indent="0" algn="just">
              <a:lnSpc>
                <a:spcPct val="150000"/>
              </a:lnSpc>
              <a:spcBef>
                <a:spcPts val="0"/>
              </a:spcBef>
              <a:buNone/>
            </a:pPr>
            <a:r>
              <a:rPr lang="zh-CN" altLang="en-US" sz="1400" dirty="0">
                <a:solidFill>
                  <a:schemeClr val="tx1"/>
                </a:solidFill>
                <a:latin typeface="微软雅黑" panose="020B0503020204020204" pitchFamily="34" charset="-122"/>
                <a:ea typeface="微软雅黑" panose="020B0503020204020204" pitchFamily="34" charset="-122"/>
              </a:rPr>
              <a:t>随着深度学习的兴起，现有的检测方法重点已经转向基于深度学习的检测器，因为它们在特征提取能力方面表现更优。</a:t>
            </a:r>
            <a:endParaRPr lang="en-US" altLang="zh-CN" sz="1400" dirty="0">
              <a:solidFill>
                <a:schemeClr val="tx1"/>
              </a:solidFill>
              <a:latin typeface="微软雅黑" panose="020B0503020204020204" pitchFamily="34" charset="-122"/>
              <a:ea typeface="微软雅黑" panose="020B0503020204020204" pitchFamily="34" charset="-122"/>
            </a:endParaRPr>
          </a:p>
          <a:p>
            <a:pPr marL="0" indent="0" algn="just">
              <a:lnSpc>
                <a:spcPct val="150000"/>
              </a:lnSpc>
              <a:spcBef>
                <a:spcPts val="0"/>
              </a:spcBef>
              <a:buNone/>
            </a:pPr>
            <a:endParaRPr lang="zh-CN" altLang="en-US" sz="1400" dirty="0">
              <a:solidFill>
                <a:schemeClr val="tx1"/>
              </a:solidFill>
              <a:latin typeface="微软雅黑" panose="020B0503020204020204" pitchFamily="34" charset="-122"/>
              <a:ea typeface="微软雅黑" panose="020B0503020204020204" pitchFamily="34" charset="-122"/>
            </a:endParaRPr>
          </a:p>
          <a:p>
            <a:pPr marL="0" indent="0" algn="just">
              <a:lnSpc>
                <a:spcPct val="150000"/>
              </a:lnSpc>
              <a:spcBef>
                <a:spcPts val="0"/>
              </a:spcBef>
              <a:buNone/>
            </a:pPr>
            <a:r>
              <a:rPr lang="zh-CN" altLang="en-US" sz="1400" dirty="0">
                <a:solidFill>
                  <a:schemeClr val="tx1"/>
                </a:solidFill>
                <a:latin typeface="微软雅黑" panose="020B0503020204020204" pitchFamily="34" charset="-122"/>
                <a:ea typeface="微软雅黑" panose="020B0503020204020204" pitchFamily="34" charset="-122"/>
              </a:rPr>
              <a:t>不幸的是，现有这些方法都面存在严重的过拟合问题。虽然这些检测方法在遇到训练集中见过的伪造方法所伪造的图片时可以发挥较好检测效果，但是面临未见过的伪造方法所伪造的图片时现有检测器的检测效果都会急剧下降，这阻碍了这些检测方法的实际应用。</a:t>
            </a:r>
            <a:endParaRPr lang="en-US" altLang="zh-CN" sz="1400" dirty="0">
              <a:solidFill>
                <a:schemeClr val="tx1"/>
              </a:solidFill>
              <a:latin typeface="微软雅黑" panose="020B0503020204020204" pitchFamily="34" charset="-122"/>
              <a:ea typeface="微软雅黑" panose="020B0503020204020204" pitchFamily="34" charset="-122"/>
            </a:endParaRPr>
          </a:p>
          <a:p>
            <a:pPr marL="0" indent="0" algn="just">
              <a:lnSpc>
                <a:spcPct val="150000"/>
              </a:lnSpc>
              <a:spcBef>
                <a:spcPts val="0"/>
              </a:spcBef>
              <a:buNone/>
            </a:pPr>
            <a:endParaRPr lang="en-US" altLang="zh-CN" sz="1400" dirty="0">
              <a:solidFill>
                <a:schemeClr val="tx1"/>
              </a:solidFill>
              <a:latin typeface="微软雅黑" panose="020B0503020204020204" pitchFamily="34" charset="-122"/>
              <a:ea typeface="微软雅黑" panose="020B0503020204020204" pitchFamily="34" charset="-122"/>
            </a:endParaRPr>
          </a:p>
          <a:p>
            <a:pPr marL="0" indent="0" algn="just">
              <a:lnSpc>
                <a:spcPct val="150000"/>
              </a:lnSpc>
              <a:spcBef>
                <a:spcPts val="0"/>
              </a:spcBef>
              <a:buNone/>
            </a:pPr>
            <a:r>
              <a:rPr lang="zh-CN" altLang="en-US" sz="1400" dirty="0">
                <a:solidFill>
                  <a:schemeClr val="tx1"/>
                </a:solidFill>
                <a:latin typeface="微软雅黑" panose="020B0503020204020204" pitchFamily="34" charset="-122"/>
                <a:ea typeface="微软雅黑" panose="020B0503020204020204" pitchFamily="34" charset="-122"/>
              </a:rPr>
              <a:t>研究致力于缓解伪造检测现存的过拟合问题，优化伪造检测方法的泛化表现，促进伪造检测的落地应用。</a:t>
            </a:r>
          </a:p>
        </p:txBody>
      </p:sp>
      <p:cxnSp>
        <p:nvCxnSpPr>
          <p:cNvPr id="7" name="直接连接符 6">
            <a:extLst>
              <a:ext uri="{FF2B5EF4-FFF2-40B4-BE49-F238E27FC236}">
                <a16:creationId xmlns:a16="http://schemas.microsoft.com/office/drawing/2014/main" id="{69E34BA2-2936-C3C6-411F-3BC4069EFEEB}"/>
              </a:ext>
            </a:extLst>
          </p:cNvPr>
          <p:cNvCxnSpPr>
            <a:cxnSpLocks/>
          </p:cNvCxnSpPr>
          <p:nvPr/>
        </p:nvCxnSpPr>
        <p:spPr bwMode="auto">
          <a:xfrm>
            <a:off x="3030071" y="6488668"/>
            <a:ext cx="567465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1" name="矩形 10">
            <a:extLst>
              <a:ext uri="{FF2B5EF4-FFF2-40B4-BE49-F238E27FC236}">
                <a16:creationId xmlns:a16="http://schemas.microsoft.com/office/drawing/2014/main" id="{EA50682E-7129-F5DA-B4BF-8B22BE9B61C3}"/>
              </a:ext>
            </a:extLst>
          </p:cNvPr>
          <p:cNvSpPr/>
          <p:nvPr/>
        </p:nvSpPr>
        <p:spPr bwMode="auto">
          <a:xfrm>
            <a:off x="3783106" y="4641941"/>
            <a:ext cx="914400" cy="184672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12" name="文本框 11">
            <a:extLst>
              <a:ext uri="{FF2B5EF4-FFF2-40B4-BE49-F238E27FC236}">
                <a16:creationId xmlns:a16="http://schemas.microsoft.com/office/drawing/2014/main" id="{C457E349-DE66-0468-EF07-B98AD02E1C1B}"/>
              </a:ext>
            </a:extLst>
          </p:cNvPr>
          <p:cNvSpPr txBox="1"/>
          <p:nvPr/>
        </p:nvSpPr>
        <p:spPr>
          <a:xfrm>
            <a:off x="3692784" y="6488668"/>
            <a:ext cx="1095043" cy="369332"/>
          </a:xfrm>
          <a:prstGeom prst="rect">
            <a:avLst/>
          </a:prstGeom>
          <a:noFill/>
        </p:spPr>
        <p:txBody>
          <a:bodyPr wrap="none" rtlCol="0">
            <a:spAutoFit/>
          </a:bodyPr>
          <a:lstStyle/>
          <a:p>
            <a:r>
              <a:rPr lang="en-US" altLang="zh-CN" dirty="0"/>
              <a:t>seen data</a:t>
            </a:r>
            <a:endParaRPr lang="zh-CN" altLang="en-US" dirty="0"/>
          </a:p>
        </p:txBody>
      </p:sp>
      <p:sp>
        <p:nvSpPr>
          <p:cNvPr id="14" name="矩形 13">
            <a:extLst>
              <a:ext uri="{FF2B5EF4-FFF2-40B4-BE49-F238E27FC236}">
                <a16:creationId xmlns:a16="http://schemas.microsoft.com/office/drawing/2014/main" id="{6DCEEC82-BF7B-5EA7-8844-6C4FAD24E72E}"/>
              </a:ext>
            </a:extLst>
          </p:cNvPr>
          <p:cNvSpPr/>
          <p:nvPr/>
        </p:nvSpPr>
        <p:spPr bwMode="auto">
          <a:xfrm>
            <a:off x="6286631" y="5825280"/>
            <a:ext cx="914400" cy="66339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16" name="文本框 15">
            <a:extLst>
              <a:ext uri="{FF2B5EF4-FFF2-40B4-BE49-F238E27FC236}">
                <a16:creationId xmlns:a16="http://schemas.microsoft.com/office/drawing/2014/main" id="{25157A66-6CAE-9657-91A3-5399EC4925BB}"/>
              </a:ext>
            </a:extLst>
          </p:cNvPr>
          <p:cNvSpPr txBox="1"/>
          <p:nvPr/>
        </p:nvSpPr>
        <p:spPr>
          <a:xfrm>
            <a:off x="6076928" y="6488667"/>
            <a:ext cx="1338700" cy="369332"/>
          </a:xfrm>
          <a:prstGeom prst="rect">
            <a:avLst/>
          </a:prstGeom>
          <a:noFill/>
        </p:spPr>
        <p:txBody>
          <a:bodyPr wrap="none" rtlCol="0">
            <a:spAutoFit/>
          </a:bodyPr>
          <a:lstStyle/>
          <a:p>
            <a:r>
              <a:rPr lang="en-US" altLang="zh-CN" dirty="0"/>
              <a:t>unseen data</a:t>
            </a:r>
            <a:endParaRPr lang="zh-CN" altLang="en-US" dirty="0"/>
          </a:p>
        </p:txBody>
      </p:sp>
      <p:sp>
        <p:nvSpPr>
          <p:cNvPr id="22" name="文本框 21">
            <a:extLst>
              <a:ext uri="{FF2B5EF4-FFF2-40B4-BE49-F238E27FC236}">
                <a16:creationId xmlns:a16="http://schemas.microsoft.com/office/drawing/2014/main" id="{5277A2AF-FDA2-9145-866E-0BB5C12B13EB}"/>
              </a:ext>
            </a:extLst>
          </p:cNvPr>
          <p:cNvSpPr txBox="1"/>
          <p:nvPr/>
        </p:nvSpPr>
        <p:spPr>
          <a:xfrm>
            <a:off x="4949561" y="4580923"/>
            <a:ext cx="1330320" cy="276999"/>
          </a:xfrm>
          <a:prstGeom prst="rect">
            <a:avLst/>
          </a:prstGeom>
          <a:noFill/>
        </p:spPr>
        <p:txBody>
          <a:bodyPr wrap="square" rtlCol="0">
            <a:spAutoFit/>
          </a:bodyPr>
          <a:lstStyle/>
          <a:p>
            <a:r>
              <a:rPr lang="en-US" altLang="zh-CN" sz="1200" dirty="0"/>
              <a:t>performance drop</a:t>
            </a:r>
            <a:endParaRPr lang="zh-CN" altLang="en-US" sz="1200" dirty="0"/>
          </a:p>
        </p:txBody>
      </p:sp>
      <p:pic>
        <p:nvPicPr>
          <p:cNvPr id="24" name="图形 23" descr="无填充的笑脸">
            <a:extLst>
              <a:ext uri="{FF2B5EF4-FFF2-40B4-BE49-F238E27FC236}">
                <a16:creationId xmlns:a16="http://schemas.microsoft.com/office/drawing/2014/main" id="{2EA20233-5DE3-184A-4C5C-A75ACEA6D8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28413" y="4203136"/>
            <a:ext cx="423784" cy="423784"/>
          </a:xfrm>
          <a:prstGeom prst="rect">
            <a:avLst/>
          </a:prstGeom>
        </p:spPr>
      </p:pic>
      <p:pic>
        <p:nvPicPr>
          <p:cNvPr id="26" name="图形 25" descr="无填充的悲伤表情">
            <a:extLst>
              <a:ext uri="{FF2B5EF4-FFF2-40B4-BE49-F238E27FC236}">
                <a16:creationId xmlns:a16="http://schemas.microsoft.com/office/drawing/2014/main" id="{8C9C3EC7-5B5A-8066-C616-ABBB457AB1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31938" y="5390435"/>
            <a:ext cx="423785" cy="423785"/>
          </a:xfrm>
          <a:prstGeom prst="rect">
            <a:avLst/>
          </a:prstGeom>
        </p:spPr>
      </p:pic>
      <p:pic>
        <p:nvPicPr>
          <p:cNvPr id="30" name="图形 29" descr="箭头右旋">
            <a:extLst>
              <a:ext uri="{FF2B5EF4-FFF2-40B4-BE49-F238E27FC236}">
                <a16:creationId xmlns:a16="http://schemas.microsoft.com/office/drawing/2014/main" id="{E934EEB4-FA3A-F005-0C45-C037F7DDC98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15753" y="4840523"/>
            <a:ext cx="1197937" cy="914400"/>
          </a:xfrm>
          <a:prstGeom prst="rect">
            <a:avLst/>
          </a:prstGeom>
        </p:spPr>
      </p:pic>
    </p:spTree>
    <p:extLst>
      <p:ext uri="{BB962C8B-B14F-4D97-AF65-F5344CB8AC3E}">
        <p14:creationId xmlns:p14="http://schemas.microsoft.com/office/powerpoint/2010/main" val="14792860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extLst>
              <a:ext uri="{FF2B5EF4-FFF2-40B4-BE49-F238E27FC236}">
                <a16:creationId xmlns:a16="http://schemas.microsoft.com/office/drawing/2014/main" id="{AAF2E322-37D6-4379-97DA-26EF1CF533B7}"/>
              </a:ext>
            </a:extLst>
          </p:cNvPr>
          <p:cNvSpPr/>
          <p:nvPr/>
        </p:nvSpPr>
        <p:spPr>
          <a:xfrm>
            <a:off x="936000" y="-68580"/>
            <a:ext cx="2441694" cy="769441"/>
          </a:xfrm>
          <a:prstGeom prst="rect">
            <a:avLst/>
          </a:prstGeom>
        </p:spPr>
        <p:txBody>
          <a:bodyPr wrap="none">
            <a:spAutoFit/>
          </a:bodyPr>
          <a:lstStyle/>
          <a:p>
            <a:pPr lvl="0" fontAlgn="auto">
              <a:spcBef>
                <a:spcPts val="0"/>
              </a:spcBef>
              <a:spcAft>
                <a:spcPts val="0"/>
              </a:spcAft>
              <a:tabLst>
                <a:tab pos="2778125" algn="l"/>
              </a:tabLst>
              <a:defRPr/>
            </a:pPr>
            <a:r>
              <a:rPr lang="zh-CN" altLang="en-US" sz="4400" b="1" kern="0" dirty="0">
                <a:solidFill>
                  <a:srgbClr val="ED7D31"/>
                </a:solidFill>
                <a:latin typeface="Arial"/>
                <a:ea typeface="微软雅黑"/>
              </a:rPr>
              <a:t>汇报目录</a:t>
            </a:r>
          </a:p>
        </p:txBody>
      </p:sp>
      <p:grpSp>
        <p:nvGrpSpPr>
          <p:cNvPr id="2" name="组合 1">
            <a:extLst>
              <a:ext uri="{FF2B5EF4-FFF2-40B4-BE49-F238E27FC236}">
                <a16:creationId xmlns:a16="http://schemas.microsoft.com/office/drawing/2014/main" id="{B3DDA864-D0F8-489C-B499-739C50626514}"/>
              </a:ext>
            </a:extLst>
          </p:cNvPr>
          <p:cNvGrpSpPr/>
          <p:nvPr/>
        </p:nvGrpSpPr>
        <p:grpSpPr>
          <a:xfrm>
            <a:off x="899153" y="1057996"/>
            <a:ext cx="865385" cy="865385"/>
            <a:chOff x="2032562" y="1421394"/>
            <a:chExt cx="865385" cy="865385"/>
          </a:xfrm>
        </p:grpSpPr>
        <p:sp>
          <p:nvSpPr>
            <p:cNvPr id="54" name="菱形 53">
              <a:extLst>
                <a:ext uri="{FF2B5EF4-FFF2-40B4-BE49-F238E27FC236}">
                  <a16:creationId xmlns:a16="http://schemas.microsoft.com/office/drawing/2014/main" id="{32B08147-8F54-4879-B626-A3D757452FC9}"/>
                </a:ext>
              </a:extLst>
            </p:cNvPr>
            <p:cNvSpPr/>
            <p:nvPr/>
          </p:nvSpPr>
          <p:spPr>
            <a:xfrm>
              <a:off x="2032562" y="1421394"/>
              <a:ext cx="865385" cy="865385"/>
            </a:xfrm>
            <a:prstGeom prst="diamond">
              <a:avLst/>
            </a:prstGeom>
            <a:gradFill flip="none" rotWithShape="1">
              <a:gsLst>
                <a:gs pos="0">
                  <a:srgbClr val="298CC5">
                    <a:lumMod val="72000"/>
                  </a:srgbClr>
                </a:gs>
                <a:gs pos="100000">
                  <a:srgbClr val="298CC5"/>
                </a:gs>
              </a:gsLst>
              <a:lin ang="8100000" scaled="1"/>
              <a:tileRect/>
            </a:gradFill>
            <a:ln w="95250" cap="flat" cmpd="sng" algn="ctr">
              <a:gradFill flip="none" rotWithShape="1">
                <a:gsLst>
                  <a:gs pos="0">
                    <a:srgbClr val="298CC5"/>
                  </a:gs>
                  <a:gs pos="100000">
                    <a:srgbClr val="298CC5">
                      <a:lumMod val="75000"/>
                    </a:srgbClr>
                  </a:gs>
                </a:gsLst>
                <a:lin ang="8100000" scaled="1"/>
                <a:tileRect/>
              </a:gradFill>
              <a:prstDash val="solid"/>
              <a:miter lim="800000"/>
            </a:ln>
            <a:effectLst>
              <a:outerShdw blurRad="381000" dist="38100" dir="81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55" name="文本框 54">
              <a:extLst>
                <a:ext uri="{FF2B5EF4-FFF2-40B4-BE49-F238E27FC236}">
                  <a16:creationId xmlns:a16="http://schemas.microsoft.com/office/drawing/2014/main" id="{09B07E90-4C57-465E-B093-6E13799D579E}"/>
                </a:ext>
              </a:extLst>
            </p:cNvPr>
            <p:cNvSpPr txBox="1"/>
            <p:nvPr/>
          </p:nvSpPr>
          <p:spPr>
            <a:xfrm>
              <a:off x="2158172" y="1586273"/>
              <a:ext cx="647935" cy="492443"/>
            </a:xfrm>
            <a:prstGeom prst="rect">
              <a:avLst/>
            </a:prstGeom>
            <a:noFill/>
            <a:ln>
              <a:noFill/>
            </a:ln>
            <a:effectLst/>
          </p:spPr>
          <p:txBody>
            <a:bodyPr wrap="square" rtlCol="0">
              <a:spAutoFit/>
              <a:scene3d>
                <a:camera prst="orthographicFron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rPr>
                <a:t>01</a:t>
              </a:r>
              <a:endParaRPr kumimoji="0" lang="zh-CN" altLang="en-US"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endParaRPr>
            </a:p>
          </p:txBody>
        </p:sp>
      </p:grpSp>
      <p:sp>
        <p:nvSpPr>
          <p:cNvPr id="63" name="文本框 7">
            <a:extLst>
              <a:ext uri="{FF2B5EF4-FFF2-40B4-BE49-F238E27FC236}">
                <a16:creationId xmlns:a16="http://schemas.microsoft.com/office/drawing/2014/main" id="{C70457A0-5511-4EE8-B8CD-A46A526F3E1C}"/>
              </a:ext>
            </a:extLst>
          </p:cNvPr>
          <p:cNvSpPr txBox="1"/>
          <p:nvPr/>
        </p:nvSpPr>
        <p:spPr>
          <a:xfrm>
            <a:off x="2141609" y="1146675"/>
            <a:ext cx="605069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fontAlgn="auto">
              <a:spcBef>
                <a:spcPts val="0"/>
              </a:spcBef>
              <a:spcAft>
                <a:spcPts val="0"/>
              </a:spcAft>
              <a:tabLst>
                <a:tab pos="2778125" algn="l"/>
              </a:tabLst>
              <a:defRPr/>
            </a:pPr>
            <a:r>
              <a:rPr lang="zh-CN" altLang="en-US" sz="4000" b="1" kern="0" dirty="0">
                <a:gradFill flip="none" rotWithShape="1">
                  <a:gsLst>
                    <a:gs pos="0">
                      <a:srgbClr val="298CC5">
                        <a:lumMod val="75000"/>
                      </a:srgbClr>
                    </a:gs>
                    <a:gs pos="100000">
                      <a:srgbClr val="298CC5"/>
                    </a:gs>
                  </a:gsLst>
                  <a:lin ang="5400000" scaled="1"/>
                  <a:tileRect/>
                </a:gradFill>
                <a:latin typeface="Arial"/>
                <a:ea typeface="微软雅黑"/>
              </a:rPr>
              <a:t>研究背景与研究价值</a:t>
            </a:r>
          </a:p>
        </p:txBody>
      </p:sp>
      <p:sp>
        <p:nvSpPr>
          <p:cNvPr id="66" name="文本框 7">
            <a:extLst>
              <a:ext uri="{FF2B5EF4-FFF2-40B4-BE49-F238E27FC236}">
                <a16:creationId xmlns:a16="http://schemas.microsoft.com/office/drawing/2014/main" id="{FA1AC47D-EAF2-4CB2-A172-BEA5F6BB3515}"/>
              </a:ext>
            </a:extLst>
          </p:cNvPr>
          <p:cNvSpPr txBox="1"/>
          <p:nvPr/>
        </p:nvSpPr>
        <p:spPr>
          <a:xfrm>
            <a:off x="2141609" y="2265541"/>
            <a:ext cx="5259043"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fontAlgn="auto">
              <a:spcBef>
                <a:spcPts val="0"/>
              </a:spcBef>
              <a:spcAft>
                <a:spcPts val="0"/>
              </a:spcAft>
              <a:tabLst>
                <a:tab pos="2778125" algn="l"/>
              </a:tabLst>
              <a:defRPr/>
            </a:pPr>
            <a:r>
              <a:rPr lang="zh-CN" altLang="en-US" sz="4000" b="1" kern="0" dirty="0">
                <a:gradFill flip="none" rotWithShape="1">
                  <a:gsLst>
                    <a:gs pos="0">
                      <a:srgbClr val="298CC5">
                        <a:lumMod val="75000"/>
                      </a:srgbClr>
                    </a:gs>
                    <a:gs pos="100000">
                      <a:srgbClr val="298CC5"/>
                    </a:gs>
                  </a:gsLst>
                  <a:lin ang="5400000" scaled="1"/>
                  <a:tileRect/>
                </a:gradFill>
                <a:latin typeface="Arial"/>
                <a:ea typeface="微软雅黑"/>
              </a:rPr>
              <a:t>国内外研究成果调研</a:t>
            </a:r>
          </a:p>
        </p:txBody>
      </p:sp>
      <p:grpSp>
        <p:nvGrpSpPr>
          <p:cNvPr id="4" name="组合 3">
            <a:extLst>
              <a:ext uri="{FF2B5EF4-FFF2-40B4-BE49-F238E27FC236}">
                <a16:creationId xmlns:a16="http://schemas.microsoft.com/office/drawing/2014/main" id="{5A635842-9E0F-4D22-95D9-B816AD3021E0}"/>
              </a:ext>
            </a:extLst>
          </p:cNvPr>
          <p:cNvGrpSpPr/>
          <p:nvPr/>
        </p:nvGrpSpPr>
        <p:grpSpPr>
          <a:xfrm>
            <a:off x="899153" y="3264503"/>
            <a:ext cx="865385" cy="865385"/>
            <a:chOff x="2032562" y="3805648"/>
            <a:chExt cx="865385" cy="865385"/>
          </a:xfrm>
        </p:grpSpPr>
        <p:sp>
          <p:nvSpPr>
            <p:cNvPr id="67" name="菱形 66">
              <a:extLst>
                <a:ext uri="{FF2B5EF4-FFF2-40B4-BE49-F238E27FC236}">
                  <a16:creationId xmlns:a16="http://schemas.microsoft.com/office/drawing/2014/main" id="{075FCC0C-B6D5-407F-AD66-1FB770990546}"/>
                </a:ext>
              </a:extLst>
            </p:cNvPr>
            <p:cNvSpPr/>
            <p:nvPr/>
          </p:nvSpPr>
          <p:spPr>
            <a:xfrm>
              <a:off x="2032562" y="3805648"/>
              <a:ext cx="865385" cy="865385"/>
            </a:xfrm>
            <a:prstGeom prst="diamond">
              <a:avLst/>
            </a:prstGeom>
            <a:gradFill flip="none" rotWithShape="1">
              <a:gsLst>
                <a:gs pos="0">
                  <a:srgbClr val="298CC5">
                    <a:lumMod val="72000"/>
                  </a:srgbClr>
                </a:gs>
                <a:gs pos="100000">
                  <a:srgbClr val="298CC5"/>
                </a:gs>
              </a:gsLst>
              <a:lin ang="8100000" scaled="1"/>
              <a:tileRect/>
            </a:gradFill>
            <a:ln w="95250" cap="flat" cmpd="sng" algn="ctr">
              <a:gradFill flip="none" rotWithShape="1">
                <a:gsLst>
                  <a:gs pos="0">
                    <a:srgbClr val="298CC5"/>
                  </a:gs>
                  <a:gs pos="100000">
                    <a:srgbClr val="298CC5">
                      <a:lumMod val="75000"/>
                    </a:srgbClr>
                  </a:gs>
                </a:gsLst>
                <a:lin ang="8100000" scaled="1"/>
                <a:tileRect/>
              </a:gradFill>
              <a:prstDash val="solid"/>
              <a:miter lim="800000"/>
            </a:ln>
            <a:effectLst>
              <a:outerShdw blurRad="381000" dist="38100" dir="8100000" algn="ctr" rotWithShape="0">
                <a:srgbClr val="000000">
                  <a:alpha val="20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68" name="文本框 67">
              <a:extLst>
                <a:ext uri="{FF2B5EF4-FFF2-40B4-BE49-F238E27FC236}">
                  <a16:creationId xmlns:a16="http://schemas.microsoft.com/office/drawing/2014/main" id="{B2238045-DD69-48DE-BDEC-D66CE8EDF207}"/>
                </a:ext>
              </a:extLst>
            </p:cNvPr>
            <p:cNvSpPr txBox="1"/>
            <p:nvPr/>
          </p:nvSpPr>
          <p:spPr>
            <a:xfrm>
              <a:off x="2139910" y="3992118"/>
              <a:ext cx="647935" cy="492443"/>
            </a:xfrm>
            <a:prstGeom prst="rect">
              <a:avLst/>
            </a:prstGeom>
            <a:noFill/>
            <a:ln>
              <a:noFill/>
            </a:ln>
            <a:effectLst/>
          </p:spPr>
          <p:txBody>
            <a:bodyPr wrap="square" rtlCol="0">
              <a:spAutoFit/>
              <a:scene3d>
                <a:camera prst="orthographicFron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rPr>
                <a:t>03</a:t>
              </a:r>
              <a:endParaRPr kumimoji="0" lang="zh-CN" altLang="en-US"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endParaRPr>
            </a:p>
          </p:txBody>
        </p:sp>
      </p:grpSp>
      <p:sp>
        <p:nvSpPr>
          <p:cNvPr id="69" name="文本框 7">
            <a:extLst>
              <a:ext uri="{FF2B5EF4-FFF2-40B4-BE49-F238E27FC236}">
                <a16:creationId xmlns:a16="http://schemas.microsoft.com/office/drawing/2014/main" id="{B4CCFDA8-B083-47FA-A34B-F9F6459481C1}"/>
              </a:ext>
            </a:extLst>
          </p:cNvPr>
          <p:cNvSpPr txBox="1"/>
          <p:nvPr/>
        </p:nvSpPr>
        <p:spPr>
          <a:xfrm>
            <a:off x="2141608" y="3373436"/>
            <a:ext cx="5836531"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4000" b="1" kern="0" dirty="0">
                <a:gradFill flip="none" rotWithShape="1">
                  <a:gsLst>
                    <a:gs pos="0">
                      <a:srgbClr val="298CC5">
                        <a:lumMod val="75000"/>
                      </a:srgbClr>
                    </a:gs>
                    <a:gs pos="100000">
                      <a:srgbClr val="298CC5"/>
                    </a:gs>
                  </a:gsLst>
                  <a:lin ang="5400000" scaled="1"/>
                  <a:tileRect/>
                </a:gradFill>
                <a:latin typeface="Arial"/>
                <a:ea typeface="微软雅黑"/>
              </a:rPr>
              <a:t>代表性工作复现进展</a:t>
            </a:r>
          </a:p>
        </p:txBody>
      </p:sp>
      <p:grpSp>
        <p:nvGrpSpPr>
          <p:cNvPr id="5" name="组合 4">
            <a:extLst>
              <a:ext uri="{FF2B5EF4-FFF2-40B4-BE49-F238E27FC236}">
                <a16:creationId xmlns:a16="http://schemas.microsoft.com/office/drawing/2014/main" id="{F876B32D-4CCB-42BB-A972-4425E08AEAC4}"/>
              </a:ext>
            </a:extLst>
          </p:cNvPr>
          <p:cNvGrpSpPr/>
          <p:nvPr/>
        </p:nvGrpSpPr>
        <p:grpSpPr>
          <a:xfrm>
            <a:off x="899153" y="4418427"/>
            <a:ext cx="865385" cy="865385"/>
            <a:chOff x="2014300" y="5050182"/>
            <a:chExt cx="865385" cy="865385"/>
          </a:xfrm>
        </p:grpSpPr>
        <p:sp>
          <p:nvSpPr>
            <p:cNvPr id="71" name="菱形 70">
              <a:extLst>
                <a:ext uri="{FF2B5EF4-FFF2-40B4-BE49-F238E27FC236}">
                  <a16:creationId xmlns:a16="http://schemas.microsoft.com/office/drawing/2014/main" id="{C42A3E71-020F-456E-8A92-58C9F3919644}"/>
                </a:ext>
              </a:extLst>
            </p:cNvPr>
            <p:cNvSpPr/>
            <p:nvPr/>
          </p:nvSpPr>
          <p:spPr>
            <a:xfrm>
              <a:off x="2014300" y="5050182"/>
              <a:ext cx="865385" cy="865385"/>
            </a:xfrm>
            <a:prstGeom prst="diamond">
              <a:avLst/>
            </a:prstGeom>
            <a:gradFill flip="none" rotWithShape="1">
              <a:gsLst>
                <a:gs pos="0">
                  <a:srgbClr val="298CC5">
                    <a:lumMod val="72000"/>
                  </a:srgbClr>
                </a:gs>
                <a:gs pos="100000">
                  <a:srgbClr val="298CC5"/>
                </a:gs>
              </a:gsLst>
              <a:lin ang="8100000" scaled="1"/>
              <a:tileRect/>
            </a:gradFill>
            <a:ln w="95250" cap="flat" cmpd="sng" algn="ctr">
              <a:gradFill flip="none" rotWithShape="1">
                <a:gsLst>
                  <a:gs pos="0">
                    <a:srgbClr val="298CC5"/>
                  </a:gs>
                  <a:gs pos="100000">
                    <a:srgbClr val="298CC5">
                      <a:lumMod val="75000"/>
                    </a:srgbClr>
                  </a:gs>
                </a:gsLst>
                <a:lin ang="8100000" scaled="1"/>
                <a:tileRect/>
              </a:gradFill>
              <a:prstDash val="solid"/>
              <a:miter lim="800000"/>
            </a:ln>
            <a:effectLst>
              <a:outerShdw blurRad="381000" dist="38100" dir="8100000" algn="ctr" rotWithShape="0">
                <a:srgbClr val="000000">
                  <a:alpha val="20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72" name="文本框 71">
              <a:extLst>
                <a:ext uri="{FF2B5EF4-FFF2-40B4-BE49-F238E27FC236}">
                  <a16:creationId xmlns:a16="http://schemas.microsoft.com/office/drawing/2014/main" id="{87CAA2EC-A3FC-4ABB-82FD-0407CB0FF391}"/>
                </a:ext>
              </a:extLst>
            </p:cNvPr>
            <p:cNvSpPr txBox="1"/>
            <p:nvPr/>
          </p:nvSpPr>
          <p:spPr>
            <a:xfrm>
              <a:off x="2123024" y="5236652"/>
              <a:ext cx="647935" cy="492443"/>
            </a:xfrm>
            <a:prstGeom prst="rect">
              <a:avLst/>
            </a:prstGeom>
            <a:noFill/>
            <a:ln>
              <a:noFill/>
            </a:ln>
            <a:effectLst/>
          </p:spPr>
          <p:txBody>
            <a:bodyPr wrap="square" rtlCol="0">
              <a:spAutoFit/>
              <a:scene3d>
                <a:camera prst="orthographicFron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rPr>
                <a:t>04</a:t>
              </a:r>
              <a:endParaRPr kumimoji="0" lang="zh-CN" altLang="en-US"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endParaRPr>
            </a:p>
          </p:txBody>
        </p:sp>
      </p:grpSp>
      <p:sp>
        <p:nvSpPr>
          <p:cNvPr id="73" name="文本框 7">
            <a:extLst>
              <a:ext uri="{FF2B5EF4-FFF2-40B4-BE49-F238E27FC236}">
                <a16:creationId xmlns:a16="http://schemas.microsoft.com/office/drawing/2014/main" id="{EEA82ED8-F814-4EF9-86FE-6A58500D3713}"/>
              </a:ext>
            </a:extLst>
          </p:cNvPr>
          <p:cNvSpPr txBox="1"/>
          <p:nvPr/>
        </p:nvSpPr>
        <p:spPr>
          <a:xfrm>
            <a:off x="2159871" y="4544085"/>
            <a:ext cx="592031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fontAlgn="auto">
              <a:spcBef>
                <a:spcPts val="0"/>
              </a:spcBef>
              <a:spcAft>
                <a:spcPts val="0"/>
              </a:spcAft>
              <a:tabLst>
                <a:tab pos="2778125" algn="l"/>
              </a:tabLst>
              <a:defRPr/>
            </a:pPr>
            <a:r>
              <a:rPr lang="zh-CN" altLang="en-US" sz="4000" b="1" kern="0" dirty="0">
                <a:gradFill flip="none" rotWithShape="1">
                  <a:gsLst>
                    <a:gs pos="0">
                      <a:srgbClr val="298CC5">
                        <a:lumMod val="75000"/>
                      </a:srgbClr>
                    </a:gs>
                    <a:gs pos="100000">
                      <a:srgbClr val="298CC5"/>
                    </a:gs>
                  </a:gsLst>
                  <a:lin ang="5400000" scaled="1"/>
                  <a:tileRect/>
                </a:gradFill>
                <a:latin typeface="Arial"/>
                <a:ea typeface="微软雅黑"/>
              </a:rPr>
              <a:t>创新目标和初步思路</a:t>
            </a:r>
          </a:p>
        </p:txBody>
      </p:sp>
      <p:grpSp>
        <p:nvGrpSpPr>
          <p:cNvPr id="3" name="组合 2">
            <a:extLst>
              <a:ext uri="{FF2B5EF4-FFF2-40B4-BE49-F238E27FC236}">
                <a16:creationId xmlns:a16="http://schemas.microsoft.com/office/drawing/2014/main" id="{72B0DD89-487F-4CBF-8FBE-AD0C90581065}"/>
              </a:ext>
            </a:extLst>
          </p:cNvPr>
          <p:cNvGrpSpPr/>
          <p:nvPr/>
        </p:nvGrpSpPr>
        <p:grpSpPr>
          <a:xfrm>
            <a:off x="899153" y="2157352"/>
            <a:ext cx="865385" cy="865385"/>
            <a:chOff x="2032562" y="2613521"/>
            <a:chExt cx="865385" cy="865385"/>
          </a:xfrm>
        </p:grpSpPr>
        <p:sp>
          <p:nvSpPr>
            <p:cNvPr id="74" name="菱形 73">
              <a:extLst>
                <a:ext uri="{FF2B5EF4-FFF2-40B4-BE49-F238E27FC236}">
                  <a16:creationId xmlns:a16="http://schemas.microsoft.com/office/drawing/2014/main" id="{29635014-79F6-46BB-9A30-2972D6F7DCDC}"/>
                </a:ext>
              </a:extLst>
            </p:cNvPr>
            <p:cNvSpPr/>
            <p:nvPr/>
          </p:nvSpPr>
          <p:spPr>
            <a:xfrm>
              <a:off x="2032562" y="2613521"/>
              <a:ext cx="865385" cy="865385"/>
            </a:xfrm>
            <a:prstGeom prst="diamond">
              <a:avLst/>
            </a:prstGeom>
            <a:gradFill flip="none" rotWithShape="1">
              <a:gsLst>
                <a:gs pos="0">
                  <a:srgbClr val="298CC5">
                    <a:lumMod val="72000"/>
                  </a:srgbClr>
                </a:gs>
                <a:gs pos="100000">
                  <a:srgbClr val="298CC5"/>
                </a:gs>
              </a:gsLst>
              <a:lin ang="8100000" scaled="1"/>
              <a:tileRect/>
            </a:gradFill>
            <a:ln w="95250" cap="flat" cmpd="sng" algn="ctr">
              <a:gradFill flip="none" rotWithShape="1">
                <a:gsLst>
                  <a:gs pos="0">
                    <a:srgbClr val="298CC5"/>
                  </a:gs>
                  <a:gs pos="100000">
                    <a:srgbClr val="298CC5">
                      <a:lumMod val="75000"/>
                    </a:srgbClr>
                  </a:gs>
                </a:gsLst>
                <a:lin ang="8100000" scaled="1"/>
                <a:tileRect/>
              </a:gradFill>
              <a:prstDash val="solid"/>
              <a:miter lim="800000"/>
            </a:ln>
            <a:effectLst>
              <a:outerShdw blurRad="381000" dist="38100" dir="81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65" name="文本框 64">
              <a:extLst>
                <a:ext uri="{FF2B5EF4-FFF2-40B4-BE49-F238E27FC236}">
                  <a16:creationId xmlns:a16="http://schemas.microsoft.com/office/drawing/2014/main" id="{7CEC04BE-426D-4634-90F8-F7E7BD225004}"/>
                </a:ext>
              </a:extLst>
            </p:cNvPr>
            <p:cNvSpPr txBox="1"/>
            <p:nvPr/>
          </p:nvSpPr>
          <p:spPr>
            <a:xfrm>
              <a:off x="2141286" y="2799991"/>
              <a:ext cx="647935" cy="492443"/>
            </a:xfrm>
            <a:prstGeom prst="rect">
              <a:avLst/>
            </a:prstGeom>
            <a:noFill/>
            <a:ln>
              <a:noFill/>
            </a:ln>
            <a:effectLst/>
          </p:spPr>
          <p:txBody>
            <a:bodyPr wrap="square" rtlCol="0">
              <a:spAutoFit/>
              <a:scene3d>
                <a:camera prst="orthographicFron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rPr>
                <a:t>02</a:t>
              </a:r>
              <a:endParaRPr kumimoji="0" lang="zh-CN" altLang="en-US"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endParaRPr>
            </a:p>
          </p:txBody>
        </p:sp>
      </p:grpSp>
      <p:cxnSp>
        <p:nvCxnSpPr>
          <p:cNvPr id="15" name="直接连接符 14">
            <a:extLst>
              <a:ext uri="{FF2B5EF4-FFF2-40B4-BE49-F238E27FC236}">
                <a16:creationId xmlns:a16="http://schemas.microsoft.com/office/drawing/2014/main" id="{EE27597D-539D-46CD-8E38-28936A75C5EB}"/>
              </a:ext>
            </a:extLst>
          </p:cNvPr>
          <p:cNvCxnSpPr>
            <a:cxnSpLocks/>
          </p:cNvCxnSpPr>
          <p:nvPr/>
        </p:nvCxnSpPr>
        <p:spPr bwMode="auto">
          <a:xfrm>
            <a:off x="1028700" y="638482"/>
            <a:ext cx="11163300" cy="0"/>
          </a:xfrm>
          <a:prstGeom prst="lin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0FD185E4-9F84-446F-8B7D-619DD57CCA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917" y="-360000"/>
            <a:ext cx="1361034" cy="1361034"/>
          </a:xfrm>
          <a:prstGeom prst="rect">
            <a:avLst/>
          </a:prstGeom>
        </p:spPr>
      </p:pic>
      <p:grpSp>
        <p:nvGrpSpPr>
          <p:cNvPr id="32" name="组合 31">
            <a:extLst>
              <a:ext uri="{FF2B5EF4-FFF2-40B4-BE49-F238E27FC236}">
                <a16:creationId xmlns:a16="http://schemas.microsoft.com/office/drawing/2014/main" id="{7838F8A7-68A0-4A6A-B3CD-6A620A870EFB}"/>
              </a:ext>
            </a:extLst>
          </p:cNvPr>
          <p:cNvGrpSpPr/>
          <p:nvPr/>
        </p:nvGrpSpPr>
        <p:grpSpPr>
          <a:xfrm>
            <a:off x="899153" y="5523006"/>
            <a:ext cx="865385" cy="865385"/>
            <a:chOff x="2014300" y="5050182"/>
            <a:chExt cx="865385" cy="865385"/>
          </a:xfrm>
        </p:grpSpPr>
        <p:sp>
          <p:nvSpPr>
            <p:cNvPr id="33" name="菱形 32">
              <a:extLst>
                <a:ext uri="{FF2B5EF4-FFF2-40B4-BE49-F238E27FC236}">
                  <a16:creationId xmlns:a16="http://schemas.microsoft.com/office/drawing/2014/main" id="{3AB2E9DC-065B-44AF-A8DB-8DED0C2A0270}"/>
                </a:ext>
              </a:extLst>
            </p:cNvPr>
            <p:cNvSpPr/>
            <p:nvPr/>
          </p:nvSpPr>
          <p:spPr>
            <a:xfrm>
              <a:off x="2014300" y="5050182"/>
              <a:ext cx="865385" cy="865385"/>
            </a:xfrm>
            <a:prstGeom prst="diamond">
              <a:avLst/>
            </a:prstGeom>
            <a:gradFill flip="none" rotWithShape="1">
              <a:gsLst>
                <a:gs pos="0">
                  <a:srgbClr val="298CC5">
                    <a:lumMod val="72000"/>
                  </a:srgbClr>
                </a:gs>
                <a:gs pos="100000">
                  <a:srgbClr val="298CC5"/>
                </a:gs>
              </a:gsLst>
              <a:lin ang="8100000" scaled="1"/>
              <a:tileRect/>
            </a:gradFill>
            <a:ln w="95250" cap="flat" cmpd="sng" algn="ctr">
              <a:gradFill flip="none" rotWithShape="1">
                <a:gsLst>
                  <a:gs pos="0">
                    <a:srgbClr val="298CC5"/>
                  </a:gs>
                  <a:gs pos="100000">
                    <a:srgbClr val="298CC5">
                      <a:lumMod val="75000"/>
                    </a:srgbClr>
                  </a:gs>
                </a:gsLst>
                <a:lin ang="8100000" scaled="1"/>
                <a:tileRect/>
              </a:gradFill>
              <a:prstDash val="solid"/>
              <a:miter lim="800000"/>
            </a:ln>
            <a:effectLst>
              <a:outerShdw blurRad="381000" dist="38100" dir="8100000" algn="ctr" rotWithShape="0">
                <a:srgbClr val="000000">
                  <a:alpha val="20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34" name="文本框 33">
              <a:extLst>
                <a:ext uri="{FF2B5EF4-FFF2-40B4-BE49-F238E27FC236}">
                  <a16:creationId xmlns:a16="http://schemas.microsoft.com/office/drawing/2014/main" id="{949043C5-317E-497F-832A-4F4649A3FFD5}"/>
                </a:ext>
              </a:extLst>
            </p:cNvPr>
            <p:cNvSpPr txBox="1"/>
            <p:nvPr/>
          </p:nvSpPr>
          <p:spPr>
            <a:xfrm>
              <a:off x="2123024" y="5236652"/>
              <a:ext cx="647935" cy="492443"/>
            </a:xfrm>
            <a:prstGeom prst="rect">
              <a:avLst/>
            </a:prstGeom>
            <a:noFill/>
            <a:ln>
              <a:noFill/>
            </a:ln>
            <a:effectLst/>
          </p:spPr>
          <p:txBody>
            <a:bodyPr wrap="square" rtlCol="0">
              <a:spAutoFit/>
              <a:scene3d>
                <a:camera prst="orthographicFron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rPr>
                <a:t>05</a:t>
              </a:r>
              <a:endParaRPr kumimoji="0" lang="zh-CN" altLang="en-US"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endParaRPr>
            </a:p>
          </p:txBody>
        </p:sp>
      </p:grpSp>
      <p:sp>
        <p:nvSpPr>
          <p:cNvPr id="35" name="文本框 7">
            <a:extLst>
              <a:ext uri="{FF2B5EF4-FFF2-40B4-BE49-F238E27FC236}">
                <a16:creationId xmlns:a16="http://schemas.microsoft.com/office/drawing/2014/main" id="{1315FC9B-45CA-4F89-BEE9-A1CE089DE20C}"/>
              </a:ext>
            </a:extLst>
          </p:cNvPr>
          <p:cNvSpPr txBox="1"/>
          <p:nvPr/>
        </p:nvSpPr>
        <p:spPr>
          <a:xfrm>
            <a:off x="2159870" y="5648664"/>
            <a:ext cx="5767633"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4000" b="1" kern="0" dirty="0">
                <a:gradFill flip="none" rotWithShape="1">
                  <a:gsLst>
                    <a:gs pos="0">
                      <a:srgbClr val="298CC5">
                        <a:lumMod val="75000"/>
                      </a:srgbClr>
                    </a:gs>
                    <a:gs pos="100000">
                      <a:srgbClr val="298CC5"/>
                    </a:gs>
                  </a:gsLst>
                  <a:lin ang="5400000" scaled="1"/>
                  <a:tileRect/>
                </a:gradFill>
                <a:latin typeface="Arial"/>
                <a:ea typeface="微软雅黑"/>
              </a:rPr>
              <a:t>下学期工作开展计划</a:t>
            </a:r>
          </a:p>
        </p:txBody>
      </p:sp>
      <p:pic>
        <p:nvPicPr>
          <p:cNvPr id="26" name="图片 25">
            <a:extLst>
              <a:ext uri="{FF2B5EF4-FFF2-40B4-BE49-F238E27FC236}">
                <a16:creationId xmlns:a16="http://schemas.microsoft.com/office/drawing/2014/main" id="{EB317071-8A01-44A2-AED0-ACF008DDD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8559" y="-246918"/>
            <a:ext cx="5308559" cy="5308559"/>
          </a:xfrm>
          <a:prstGeom prst="rect">
            <a:avLst/>
          </a:prstGeom>
        </p:spPr>
      </p:pic>
      <p:pic>
        <p:nvPicPr>
          <p:cNvPr id="28" name="Picture 33" descr="未标题-10"/>
          <p:cNvPicPr>
            <a:picLocks noChangeAspect="1" noChangeArrowheads="1"/>
          </p:cNvPicPr>
          <p:nvPr/>
        </p:nvPicPr>
        <p:blipFill>
          <a:blip r:embed="rId4" cstate="print">
            <a:duotone>
              <a:prstClr val="black"/>
              <a:schemeClr val="accent1">
                <a:tint val="45000"/>
                <a:satMod val="400000"/>
              </a:schemeClr>
            </a:duotone>
          </a:blip>
          <a:srcRect/>
          <a:stretch>
            <a:fillRect/>
          </a:stretch>
        </p:blipFill>
        <p:spPr bwMode="auto">
          <a:xfrm>
            <a:off x="8259243" y="3452926"/>
            <a:ext cx="2326709" cy="2796383"/>
          </a:xfrm>
          <a:prstGeom prst="rect">
            <a:avLst/>
          </a:prstGeom>
          <a:noFill/>
          <a:ln w="9525">
            <a:noFill/>
            <a:miter lim="800000"/>
            <a:headEnd/>
            <a:tailEnd/>
          </a:ln>
        </p:spPr>
      </p:pic>
    </p:spTree>
    <p:extLst>
      <p:ext uri="{BB962C8B-B14F-4D97-AF65-F5344CB8AC3E}">
        <p14:creationId xmlns:p14="http://schemas.microsoft.com/office/powerpoint/2010/main" val="1642530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extLst>
              <a:ext uri="{FF2B5EF4-FFF2-40B4-BE49-F238E27FC236}">
                <a16:creationId xmlns:a16="http://schemas.microsoft.com/office/drawing/2014/main" id="{AAF2E322-37D6-4379-97DA-26EF1CF533B7}"/>
              </a:ext>
            </a:extLst>
          </p:cNvPr>
          <p:cNvSpPr/>
          <p:nvPr/>
        </p:nvSpPr>
        <p:spPr>
          <a:xfrm>
            <a:off x="936000" y="-68580"/>
            <a:ext cx="2441694" cy="769441"/>
          </a:xfrm>
          <a:prstGeom prst="rect">
            <a:avLst/>
          </a:prstGeom>
        </p:spPr>
        <p:txBody>
          <a:bodyPr wrap="none">
            <a:spAutoFit/>
          </a:bodyPr>
          <a:lstStyle/>
          <a:p>
            <a:pPr lvl="0" fontAlgn="auto">
              <a:spcBef>
                <a:spcPts val="0"/>
              </a:spcBef>
              <a:spcAft>
                <a:spcPts val="0"/>
              </a:spcAft>
              <a:tabLst>
                <a:tab pos="2778125" algn="l"/>
              </a:tabLst>
              <a:defRPr/>
            </a:pPr>
            <a:r>
              <a:rPr lang="zh-CN" altLang="en-US" sz="4400" b="1" kern="0" dirty="0">
                <a:solidFill>
                  <a:srgbClr val="ED7D31"/>
                </a:solidFill>
                <a:latin typeface="Arial"/>
                <a:ea typeface="微软雅黑"/>
              </a:rPr>
              <a:t>汇报目录</a:t>
            </a:r>
          </a:p>
        </p:txBody>
      </p:sp>
      <p:grpSp>
        <p:nvGrpSpPr>
          <p:cNvPr id="2" name="组合 1">
            <a:extLst>
              <a:ext uri="{FF2B5EF4-FFF2-40B4-BE49-F238E27FC236}">
                <a16:creationId xmlns:a16="http://schemas.microsoft.com/office/drawing/2014/main" id="{B3DDA864-D0F8-489C-B499-739C50626514}"/>
              </a:ext>
            </a:extLst>
          </p:cNvPr>
          <p:cNvGrpSpPr/>
          <p:nvPr/>
        </p:nvGrpSpPr>
        <p:grpSpPr>
          <a:xfrm>
            <a:off x="899153" y="1057996"/>
            <a:ext cx="865385" cy="865385"/>
            <a:chOff x="2032562" y="1421394"/>
            <a:chExt cx="865385" cy="865385"/>
          </a:xfrm>
        </p:grpSpPr>
        <p:sp>
          <p:nvSpPr>
            <p:cNvPr id="54" name="菱形 53">
              <a:extLst>
                <a:ext uri="{FF2B5EF4-FFF2-40B4-BE49-F238E27FC236}">
                  <a16:creationId xmlns:a16="http://schemas.microsoft.com/office/drawing/2014/main" id="{32B08147-8F54-4879-B626-A3D757452FC9}"/>
                </a:ext>
              </a:extLst>
            </p:cNvPr>
            <p:cNvSpPr/>
            <p:nvPr/>
          </p:nvSpPr>
          <p:spPr>
            <a:xfrm>
              <a:off x="2032562" y="1421394"/>
              <a:ext cx="865385" cy="865385"/>
            </a:xfrm>
            <a:prstGeom prst="diamond">
              <a:avLst/>
            </a:prstGeom>
            <a:gradFill flip="none" rotWithShape="1">
              <a:gsLst>
                <a:gs pos="0">
                  <a:srgbClr val="298CC5">
                    <a:lumMod val="72000"/>
                  </a:srgbClr>
                </a:gs>
                <a:gs pos="100000">
                  <a:srgbClr val="298CC5"/>
                </a:gs>
              </a:gsLst>
              <a:lin ang="8100000" scaled="1"/>
              <a:tileRect/>
            </a:gradFill>
            <a:ln w="95250" cap="flat" cmpd="sng" algn="ctr">
              <a:gradFill flip="none" rotWithShape="1">
                <a:gsLst>
                  <a:gs pos="0">
                    <a:srgbClr val="298CC5"/>
                  </a:gs>
                  <a:gs pos="100000">
                    <a:srgbClr val="298CC5">
                      <a:lumMod val="75000"/>
                    </a:srgbClr>
                  </a:gs>
                </a:gsLst>
                <a:lin ang="8100000" scaled="1"/>
                <a:tileRect/>
              </a:gradFill>
              <a:prstDash val="solid"/>
              <a:miter lim="800000"/>
            </a:ln>
            <a:effectLst>
              <a:outerShdw blurRad="381000" dist="38100" dir="81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55" name="文本框 54">
              <a:extLst>
                <a:ext uri="{FF2B5EF4-FFF2-40B4-BE49-F238E27FC236}">
                  <a16:creationId xmlns:a16="http://schemas.microsoft.com/office/drawing/2014/main" id="{09B07E90-4C57-465E-B093-6E13799D579E}"/>
                </a:ext>
              </a:extLst>
            </p:cNvPr>
            <p:cNvSpPr txBox="1"/>
            <p:nvPr/>
          </p:nvSpPr>
          <p:spPr>
            <a:xfrm>
              <a:off x="2158172" y="1586273"/>
              <a:ext cx="647935" cy="492443"/>
            </a:xfrm>
            <a:prstGeom prst="rect">
              <a:avLst/>
            </a:prstGeom>
            <a:noFill/>
            <a:ln>
              <a:noFill/>
            </a:ln>
            <a:effectLst/>
          </p:spPr>
          <p:txBody>
            <a:bodyPr wrap="square" rtlCol="0">
              <a:spAutoFit/>
              <a:scene3d>
                <a:camera prst="orthographicFron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rPr>
                <a:t>01</a:t>
              </a:r>
              <a:endParaRPr kumimoji="0" lang="zh-CN" altLang="en-US"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endParaRPr>
            </a:p>
          </p:txBody>
        </p:sp>
      </p:grpSp>
      <p:sp>
        <p:nvSpPr>
          <p:cNvPr id="63" name="文本框 7">
            <a:extLst>
              <a:ext uri="{FF2B5EF4-FFF2-40B4-BE49-F238E27FC236}">
                <a16:creationId xmlns:a16="http://schemas.microsoft.com/office/drawing/2014/main" id="{C70457A0-5511-4EE8-B8CD-A46A526F3E1C}"/>
              </a:ext>
            </a:extLst>
          </p:cNvPr>
          <p:cNvSpPr txBox="1"/>
          <p:nvPr/>
        </p:nvSpPr>
        <p:spPr>
          <a:xfrm>
            <a:off x="2141609" y="1146675"/>
            <a:ext cx="605069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fontAlgn="auto">
              <a:spcBef>
                <a:spcPts val="0"/>
              </a:spcBef>
              <a:spcAft>
                <a:spcPts val="0"/>
              </a:spcAft>
              <a:tabLst>
                <a:tab pos="2778125" algn="l"/>
              </a:tabLst>
              <a:defRPr/>
            </a:pPr>
            <a:r>
              <a:rPr lang="zh-CN" altLang="en-US" sz="4000" b="1" kern="0" dirty="0">
                <a:gradFill flip="none" rotWithShape="1">
                  <a:gsLst>
                    <a:gs pos="0">
                      <a:srgbClr val="298CC5">
                        <a:lumMod val="75000"/>
                      </a:srgbClr>
                    </a:gs>
                    <a:gs pos="100000">
                      <a:srgbClr val="298CC5"/>
                    </a:gs>
                  </a:gsLst>
                  <a:lin ang="5400000" scaled="1"/>
                  <a:tileRect/>
                </a:gradFill>
                <a:latin typeface="Arial"/>
                <a:ea typeface="微软雅黑"/>
              </a:rPr>
              <a:t>研究背景与研究价值</a:t>
            </a:r>
          </a:p>
        </p:txBody>
      </p:sp>
      <p:sp>
        <p:nvSpPr>
          <p:cNvPr id="66" name="文本框 7">
            <a:extLst>
              <a:ext uri="{FF2B5EF4-FFF2-40B4-BE49-F238E27FC236}">
                <a16:creationId xmlns:a16="http://schemas.microsoft.com/office/drawing/2014/main" id="{FA1AC47D-EAF2-4CB2-A172-BEA5F6BB3515}"/>
              </a:ext>
            </a:extLst>
          </p:cNvPr>
          <p:cNvSpPr txBox="1"/>
          <p:nvPr/>
        </p:nvSpPr>
        <p:spPr>
          <a:xfrm>
            <a:off x="2141609" y="2265541"/>
            <a:ext cx="5259043"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fontAlgn="auto">
              <a:spcBef>
                <a:spcPts val="0"/>
              </a:spcBef>
              <a:spcAft>
                <a:spcPts val="0"/>
              </a:spcAft>
              <a:tabLst>
                <a:tab pos="2778125" algn="l"/>
              </a:tabLst>
              <a:defRPr/>
            </a:pPr>
            <a:r>
              <a:rPr lang="zh-CN" altLang="en-US" sz="4000" b="1" kern="0" dirty="0">
                <a:solidFill>
                  <a:srgbClr val="FF0000"/>
                </a:solidFill>
                <a:latin typeface="Arial"/>
                <a:ea typeface="微软雅黑"/>
              </a:rPr>
              <a:t>国内外研究成果调研</a:t>
            </a:r>
          </a:p>
        </p:txBody>
      </p:sp>
      <p:grpSp>
        <p:nvGrpSpPr>
          <p:cNvPr id="4" name="组合 3">
            <a:extLst>
              <a:ext uri="{FF2B5EF4-FFF2-40B4-BE49-F238E27FC236}">
                <a16:creationId xmlns:a16="http://schemas.microsoft.com/office/drawing/2014/main" id="{5A635842-9E0F-4D22-95D9-B816AD3021E0}"/>
              </a:ext>
            </a:extLst>
          </p:cNvPr>
          <p:cNvGrpSpPr/>
          <p:nvPr/>
        </p:nvGrpSpPr>
        <p:grpSpPr>
          <a:xfrm>
            <a:off x="899153" y="3264503"/>
            <a:ext cx="865385" cy="865385"/>
            <a:chOff x="2032562" y="3805648"/>
            <a:chExt cx="865385" cy="865385"/>
          </a:xfrm>
        </p:grpSpPr>
        <p:sp>
          <p:nvSpPr>
            <p:cNvPr id="67" name="菱形 66">
              <a:extLst>
                <a:ext uri="{FF2B5EF4-FFF2-40B4-BE49-F238E27FC236}">
                  <a16:creationId xmlns:a16="http://schemas.microsoft.com/office/drawing/2014/main" id="{075FCC0C-B6D5-407F-AD66-1FB770990546}"/>
                </a:ext>
              </a:extLst>
            </p:cNvPr>
            <p:cNvSpPr/>
            <p:nvPr/>
          </p:nvSpPr>
          <p:spPr>
            <a:xfrm>
              <a:off x="2032562" y="3805648"/>
              <a:ext cx="865385" cy="865385"/>
            </a:xfrm>
            <a:prstGeom prst="diamond">
              <a:avLst/>
            </a:prstGeom>
            <a:gradFill flip="none" rotWithShape="1">
              <a:gsLst>
                <a:gs pos="0">
                  <a:srgbClr val="298CC5">
                    <a:lumMod val="72000"/>
                  </a:srgbClr>
                </a:gs>
                <a:gs pos="100000">
                  <a:srgbClr val="298CC5"/>
                </a:gs>
              </a:gsLst>
              <a:lin ang="8100000" scaled="1"/>
              <a:tileRect/>
            </a:gradFill>
            <a:ln w="95250" cap="flat" cmpd="sng" algn="ctr">
              <a:gradFill flip="none" rotWithShape="1">
                <a:gsLst>
                  <a:gs pos="0">
                    <a:srgbClr val="298CC5"/>
                  </a:gs>
                  <a:gs pos="100000">
                    <a:srgbClr val="298CC5">
                      <a:lumMod val="75000"/>
                    </a:srgbClr>
                  </a:gs>
                </a:gsLst>
                <a:lin ang="8100000" scaled="1"/>
                <a:tileRect/>
              </a:gradFill>
              <a:prstDash val="solid"/>
              <a:miter lim="800000"/>
            </a:ln>
            <a:effectLst>
              <a:outerShdw blurRad="381000" dist="38100" dir="8100000" algn="ctr" rotWithShape="0">
                <a:srgbClr val="000000">
                  <a:alpha val="20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68" name="文本框 67">
              <a:extLst>
                <a:ext uri="{FF2B5EF4-FFF2-40B4-BE49-F238E27FC236}">
                  <a16:creationId xmlns:a16="http://schemas.microsoft.com/office/drawing/2014/main" id="{B2238045-DD69-48DE-BDEC-D66CE8EDF207}"/>
                </a:ext>
              </a:extLst>
            </p:cNvPr>
            <p:cNvSpPr txBox="1"/>
            <p:nvPr/>
          </p:nvSpPr>
          <p:spPr>
            <a:xfrm>
              <a:off x="2139910" y="3992118"/>
              <a:ext cx="647935" cy="492443"/>
            </a:xfrm>
            <a:prstGeom prst="rect">
              <a:avLst/>
            </a:prstGeom>
            <a:noFill/>
            <a:ln>
              <a:noFill/>
            </a:ln>
            <a:effectLst/>
          </p:spPr>
          <p:txBody>
            <a:bodyPr wrap="square" rtlCol="0">
              <a:spAutoFit/>
              <a:scene3d>
                <a:camera prst="orthographicFron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rPr>
                <a:t>03</a:t>
              </a:r>
              <a:endParaRPr kumimoji="0" lang="zh-CN" altLang="en-US"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endParaRPr>
            </a:p>
          </p:txBody>
        </p:sp>
      </p:grpSp>
      <p:sp>
        <p:nvSpPr>
          <p:cNvPr id="69" name="文本框 7">
            <a:extLst>
              <a:ext uri="{FF2B5EF4-FFF2-40B4-BE49-F238E27FC236}">
                <a16:creationId xmlns:a16="http://schemas.microsoft.com/office/drawing/2014/main" id="{B4CCFDA8-B083-47FA-A34B-F9F6459481C1}"/>
              </a:ext>
            </a:extLst>
          </p:cNvPr>
          <p:cNvSpPr txBox="1"/>
          <p:nvPr/>
        </p:nvSpPr>
        <p:spPr>
          <a:xfrm>
            <a:off x="2141608" y="3373436"/>
            <a:ext cx="5836531"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4000" b="1" kern="0" dirty="0">
                <a:gradFill flip="none" rotWithShape="1">
                  <a:gsLst>
                    <a:gs pos="0">
                      <a:srgbClr val="298CC5">
                        <a:lumMod val="75000"/>
                      </a:srgbClr>
                    </a:gs>
                    <a:gs pos="100000">
                      <a:srgbClr val="298CC5"/>
                    </a:gs>
                  </a:gsLst>
                  <a:lin ang="5400000" scaled="1"/>
                  <a:tileRect/>
                </a:gradFill>
                <a:latin typeface="Arial"/>
                <a:ea typeface="微软雅黑"/>
              </a:rPr>
              <a:t>代表性工作复现进展</a:t>
            </a:r>
          </a:p>
        </p:txBody>
      </p:sp>
      <p:grpSp>
        <p:nvGrpSpPr>
          <p:cNvPr id="5" name="组合 4">
            <a:extLst>
              <a:ext uri="{FF2B5EF4-FFF2-40B4-BE49-F238E27FC236}">
                <a16:creationId xmlns:a16="http://schemas.microsoft.com/office/drawing/2014/main" id="{F876B32D-4CCB-42BB-A972-4425E08AEAC4}"/>
              </a:ext>
            </a:extLst>
          </p:cNvPr>
          <p:cNvGrpSpPr/>
          <p:nvPr/>
        </p:nvGrpSpPr>
        <p:grpSpPr>
          <a:xfrm>
            <a:off x="899153" y="4418427"/>
            <a:ext cx="865385" cy="865385"/>
            <a:chOff x="2014300" y="5050182"/>
            <a:chExt cx="865385" cy="865385"/>
          </a:xfrm>
        </p:grpSpPr>
        <p:sp>
          <p:nvSpPr>
            <p:cNvPr id="71" name="菱形 70">
              <a:extLst>
                <a:ext uri="{FF2B5EF4-FFF2-40B4-BE49-F238E27FC236}">
                  <a16:creationId xmlns:a16="http://schemas.microsoft.com/office/drawing/2014/main" id="{C42A3E71-020F-456E-8A92-58C9F3919644}"/>
                </a:ext>
              </a:extLst>
            </p:cNvPr>
            <p:cNvSpPr/>
            <p:nvPr/>
          </p:nvSpPr>
          <p:spPr>
            <a:xfrm>
              <a:off x="2014300" y="5050182"/>
              <a:ext cx="865385" cy="865385"/>
            </a:xfrm>
            <a:prstGeom prst="diamond">
              <a:avLst/>
            </a:prstGeom>
            <a:gradFill flip="none" rotWithShape="1">
              <a:gsLst>
                <a:gs pos="0">
                  <a:srgbClr val="298CC5">
                    <a:lumMod val="72000"/>
                  </a:srgbClr>
                </a:gs>
                <a:gs pos="100000">
                  <a:srgbClr val="298CC5"/>
                </a:gs>
              </a:gsLst>
              <a:lin ang="8100000" scaled="1"/>
              <a:tileRect/>
            </a:gradFill>
            <a:ln w="95250" cap="flat" cmpd="sng" algn="ctr">
              <a:gradFill flip="none" rotWithShape="1">
                <a:gsLst>
                  <a:gs pos="0">
                    <a:srgbClr val="298CC5"/>
                  </a:gs>
                  <a:gs pos="100000">
                    <a:srgbClr val="298CC5">
                      <a:lumMod val="75000"/>
                    </a:srgbClr>
                  </a:gs>
                </a:gsLst>
                <a:lin ang="8100000" scaled="1"/>
                <a:tileRect/>
              </a:gradFill>
              <a:prstDash val="solid"/>
              <a:miter lim="800000"/>
            </a:ln>
            <a:effectLst>
              <a:outerShdw blurRad="381000" dist="38100" dir="8100000" algn="ctr" rotWithShape="0">
                <a:srgbClr val="000000">
                  <a:alpha val="20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72" name="文本框 71">
              <a:extLst>
                <a:ext uri="{FF2B5EF4-FFF2-40B4-BE49-F238E27FC236}">
                  <a16:creationId xmlns:a16="http://schemas.microsoft.com/office/drawing/2014/main" id="{87CAA2EC-A3FC-4ABB-82FD-0407CB0FF391}"/>
                </a:ext>
              </a:extLst>
            </p:cNvPr>
            <p:cNvSpPr txBox="1"/>
            <p:nvPr/>
          </p:nvSpPr>
          <p:spPr>
            <a:xfrm>
              <a:off x="2123024" y="5236652"/>
              <a:ext cx="647935" cy="492443"/>
            </a:xfrm>
            <a:prstGeom prst="rect">
              <a:avLst/>
            </a:prstGeom>
            <a:noFill/>
            <a:ln>
              <a:noFill/>
            </a:ln>
            <a:effectLst/>
          </p:spPr>
          <p:txBody>
            <a:bodyPr wrap="square" rtlCol="0">
              <a:spAutoFit/>
              <a:scene3d>
                <a:camera prst="orthographicFron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rPr>
                <a:t>04</a:t>
              </a:r>
              <a:endParaRPr kumimoji="0" lang="zh-CN" altLang="en-US"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endParaRPr>
            </a:p>
          </p:txBody>
        </p:sp>
      </p:grpSp>
      <p:sp>
        <p:nvSpPr>
          <p:cNvPr id="73" name="文本框 7">
            <a:extLst>
              <a:ext uri="{FF2B5EF4-FFF2-40B4-BE49-F238E27FC236}">
                <a16:creationId xmlns:a16="http://schemas.microsoft.com/office/drawing/2014/main" id="{EEA82ED8-F814-4EF9-86FE-6A58500D3713}"/>
              </a:ext>
            </a:extLst>
          </p:cNvPr>
          <p:cNvSpPr txBox="1"/>
          <p:nvPr/>
        </p:nvSpPr>
        <p:spPr>
          <a:xfrm>
            <a:off x="2159871" y="4544085"/>
            <a:ext cx="592031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fontAlgn="auto">
              <a:spcBef>
                <a:spcPts val="0"/>
              </a:spcBef>
              <a:spcAft>
                <a:spcPts val="0"/>
              </a:spcAft>
              <a:tabLst>
                <a:tab pos="2778125" algn="l"/>
              </a:tabLst>
              <a:defRPr/>
            </a:pPr>
            <a:r>
              <a:rPr lang="zh-CN" altLang="en-US" sz="4000" b="1" kern="0" dirty="0">
                <a:gradFill flip="none" rotWithShape="1">
                  <a:gsLst>
                    <a:gs pos="0">
                      <a:srgbClr val="298CC5">
                        <a:lumMod val="75000"/>
                      </a:srgbClr>
                    </a:gs>
                    <a:gs pos="100000">
                      <a:srgbClr val="298CC5"/>
                    </a:gs>
                  </a:gsLst>
                  <a:lin ang="5400000" scaled="1"/>
                  <a:tileRect/>
                </a:gradFill>
                <a:latin typeface="Arial"/>
                <a:ea typeface="微软雅黑"/>
              </a:rPr>
              <a:t>创新目标和初步思路</a:t>
            </a:r>
          </a:p>
        </p:txBody>
      </p:sp>
      <p:grpSp>
        <p:nvGrpSpPr>
          <p:cNvPr id="3" name="组合 2">
            <a:extLst>
              <a:ext uri="{FF2B5EF4-FFF2-40B4-BE49-F238E27FC236}">
                <a16:creationId xmlns:a16="http://schemas.microsoft.com/office/drawing/2014/main" id="{72B0DD89-487F-4CBF-8FBE-AD0C90581065}"/>
              </a:ext>
            </a:extLst>
          </p:cNvPr>
          <p:cNvGrpSpPr/>
          <p:nvPr/>
        </p:nvGrpSpPr>
        <p:grpSpPr>
          <a:xfrm>
            <a:off x="899153" y="2157352"/>
            <a:ext cx="865385" cy="865385"/>
            <a:chOff x="2032562" y="2613521"/>
            <a:chExt cx="865385" cy="865385"/>
          </a:xfrm>
        </p:grpSpPr>
        <p:sp>
          <p:nvSpPr>
            <p:cNvPr id="74" name="菱形 73">
              <a:extLst>
                <a:ext uri="{FF2B5EF4-FFF2-40B4-BE49-F238E27FC236}">
                  <a16:creationId xmlns:a16="http://schemas.microsoft.com/office/drawing/2014/main" id="{29635014-79F6-46BB-9A30-2972D6F7DCDC}"/>
                </a:ext>
              </a:extLst>
            </p:cNvPr>
            <p:cNvSpPr/>
            <p:nvPr/>
          </p:nvSpPr>
          <p:spPr>
            <a:xfrm>
              <a:off x="2032562" y="2613521"/>
              <a:ext cx="865385" cy="865385"/>
            </a:xfrm>
            <a:prstGeom prst="diamond">
              <a:avLst/>
            </a:prstGeom>
            <a:gradFill flip="none" rotWithShape="1">
              <a:gsLst>
                <a:gs pos="0">
                  <a:srgbClr val="298CC5">
                    <a:lumMod val="72000"/>
                  </a:srgbClr>
                </a:gs>
                <a:gs pos="100000">
                  <a:srgbClr val="298CC5"/>
                </a:gs>
              </a:gsLst>
              <a:lin ang="8100000" scaled="1"/>
              <a:tileRect/>
            </a:gradFill>
            <a:ln w="95250" cap="flat" cmpd="sng" algn="ctr">
              <a:gradFill flip="none" rotWithShape="1">
                <a:gsLst>
                  <a:gs pos="0">
                    <a:srgbClr val="298CC5"/>
                  </a:gs>
                  <a:gs pos="100000">
                    <a:srgbClr val="298CC5">
                      <a:lumMod val="75000"/>
                    </a:srgbClr>
                  </a:gs>
                </a:gsLst>
                <a:lin ang="8100000" scaled="1"/>
                <a:tileRect/>
              </a:gradFill>
              <a:prstDash val="solid"/>
              <a:miter lim="800000"/>
            </a:ln>
            <a:effectLst>
              <a:outerShdw blurRad="381000" dist="38100" dir="81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65" name="文本框 64">
              <a:extLst>
                <a:ext uri="{FF2B5EF4-FFF2-40B4-BE49-F238E27FC236}">
                  <a16:creationId xmlns:a16="http://schemas.microsoft.com/office/drawing/2014/main" id="{7CEC04BE-426D-4634-90F8-F7E7BD225004}"/>
                </a:ext>
              </a:extLst>
            </p:cNvPr>
            <p:cNvSpPr txBox="1"/>
            <p:nvPr/>
          </p:nvSpPr>
          <p:spPr>
            <a:xfrm>
              <a:off x="2141286" y="2799991"/>
              <a:ext cx="647935" cy="492443"/>
            </a:xfrm>
            <a:prstGeom prst="rect">
              <a:avLst/>
            </a:prstGeom>
            <a:noFill/>
            <a:ln>
              <a:noFill/>
            </a:ln>
            <a:effectLst/>
          </p:spPr>
          <p:txBody>
            <a:bodyPr wrap="square" rtlCol="0">
              <a:spAutoFit/>
              <a:scene3d>
                <a:camera prst="orthographicFron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rPr>
                <a:t>02</a:t>
              </a:r>
              <a:endParaRPr kumimoji="0" lang="zh-CN" altLang="en-US"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endParaRPr>
            </a:p>
          </p:txBody>
        </p:sp>
      </p:grpSp>
      <p:cxnSp>
        <p:nvCxnSpPr>
          <p:cNvPr id="15" name="直接连接符 14">
            <a:extLst>
              <a:ext uri="{FF2B5EF4-FFF2-40B4-BE49-F238E27FC236}">
                <a16:creationId xmlns:a16="http://schemas.microsoft.com/office/drawing/2014/main" id="{EE27597D-539D-46CD-8E38-28936A75C5EB}"/>
              </a:ext>
            </a:extLst>
          </p:cNvPr>
          <p:cNvCxnSpPr>
            <a:cxnSpLocks/>
          </p:cNvCxnSpPr>
          <p:nvPr/>
        </p:nvCxnSpPr>
        <p:spPr bwMode="auto">
          <a:xfrm>
            <a:off x="1028700" y="638482"/>
            <a:ext cx="11163300" cy="0"/>
          </a:xfrm>
          <a:prstGeom prst="lin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0FD185E4-9F84-446F-8B7D-619DD57CCA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917" y="-360000"/>
            <a:ext cx="1361034" cy="1361034"/>
          </a:xfrm>
          <a:prstGeom prst="rect">
            <a:avLst/>
          </a:prstGeom>
        </p:spPr>
      </p:pic>
      <p:grpSp>
        <p:nvGrpSpPr>
          <p:cNvPr id="32" name="组合 31">
            <a:extLst>
              <a:ext uri="{FF2B5EF4-FFF2-40B4-BE49-F238E27FC236}">
                <a16:creationId xmlns:a16="http://schemas.microsoft.com/office/drawing/2014/main" id="{7838F8A7-68A0-4A6A-B3CD-6A620A870EFB}"/>
              </a:ext>
            </a:extLst>
          </p:cNvPr>
          <p:cNvGrpSpPr/>
          <p:nvPr/>
        </p:nvGrpSpPr>
        <p:grpSpPr>
          <a:xfrm>
            <a:off x="899153" y="5523006"/>
            <a:ext cx="865385" cy="865385"/>
            <a:chOff x="2014300" y="5050182"/>
            <a:chExt cx="865385" cy="865385"/>
          </a:xfrm>
        </p:grpSpPr>
        <p:sp>
          <p:nvSpPr>
            <p:cNvPr id="33" name="菱形 32">
              <a:extLst>
                <a:ext uri="{FF2B5EF4-FFF2-40B4-BE49-F238E27FC236}">
                  <a16:creationId xmlns:a16="http://schemas.microsoft.com/office/drawing/2014/main" id="{3AB2E9DC-065B-44AF-A8DB-8DED0C2A0270}"/>
                </a:ext>
              </a:extLst>
            </p:cNvPr>
            <p:cNvSpPr/>
            <p:nvPr/>
          </p:nvSpPr>
          <p:spPr>
            <a:xfrm>
              <a:off x="2014300" y="5050182"/>
              <a:ext cx="865385" cy="865385"/>
            </a:xfrm>
            <a:prstGeom prst="diamond">
              <a:avLst/>
            </a:prstGeom>
            <a:gradFill flip="none" rotWithShape="1">
              <a:gsLst>
                <a:gs pos="0">
                  <a:srgbClr val="298CC5">
                    <a:lumMod val="72000"/>
                  </a:srgbClr>
                </a:gs>
                <a:gs pos="100000">
                  <a:srgbClr val="298CC5"/>
                </a:gs>
              </a:gsLst>
              <a:lin ang="8100000" scaled="1"/>
              <a:tileRect/>
            </a:gradFill>
            <a:ln w="95250" cap="flat" cmpd="sng" algn="ctr">
              <a:gradFill flip="none" rotWithShape="1">
                <a:gsLst>
                  <a:gs pos="0">
                    <a:srgbClr val="298CC5"/>
                  </a:gs>
                  <a:gs pos="100000">
                    <a:srgbClr val="298CC5">
                      <a:lumMod val="75000"/>
                    </a:srgbClr>
                  </a:gs>
                </a:gsLst>
                <a:lin ang="8100000" scaled="1"/>
                <a:tileRect/>
              </a:gradFill>
              <a:prstDash val="solid"/>
              <a:miter lim="800000"/>
            </a:ln>
            <a:effectLst>
              <a:outerShdw blurRad="381000" dist="38100" dir="8100000" algn="ctr" rotWithShape="0">
                <a:srgbClr val="000000">
                  <a:alpha val="20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34" name="文本框 33">
              <a:extLst>
                <a:ext uri="{FF2B5EF4-FFF2-40B4-BE49-F238E27FC236}">
                  <a16:creationId xmlns:a16="http://schemas.microsoft.com/office/drawing/2014/main" id="{949043C5-317E-497F-832A-4F4649A3FFD5}"/>
                </a:ext>
              </a:extLst>
            </p:cNvPr>
            <p:cNvSpPr txBox="1"/>
            <p:nvPr/>
          </p:nvSpPr>
          <p:spPr>
            <a:xfrm>
              <a:off x="2123024" y="5236652"/>
              <a:ext cx="647935" cy="492443"/>
            </a:xfrm>
            <a:prstGeom prst="rect">
              <a:avLst/>
            </a:prstGeom>
            <a:noFill/>
            <a:ln>
              <a:noFill/>
            </a:ln>
            <a:effectLst/>
          </p:spPr>
          <p:txBody>
            <a:bodyPr wrap="square" rtlCol="0">
              <a:spAutoFit/>
              <a:scene3d>
                <a:camera prst="orthographicFron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rPr>
                <a:t>05</a:t>
              </a:r>
              <a:endParaRPr kumimoji="0" lang="zh-CN" altLang="en-US" sz="2600" b="1" i="0" u="none" strike="noStrike" kern="0" cap="none" spc="0" normalizeH="0" baseline="0" noProof="0" dirty="0">
                <a:ln>
                  <a:noFill/>
                </a:ln>
                <a:gradFill>
                  <a:gsLst>
                    <a:gs pos="0">
                      <a:schemeClr val="bg1"/>
                    </a:gs>
                    <a:gs pos="100000">
                      <a:schemeClr val="bg1">
                        <a:lumMod val="95000"/>
                      </a:schemeClr>
                    </a:gs>
                  </a:gsLst>
                  <a:lin ang="18900000" scaled="1"/>
                </a:gradFill>
                <a:effectLst/>
                <a:uLnTx/>
                <a:uFillTx/>
                <a:latin typeface="Century Gothic" panose="020B0502020202020204" pitchFamily="34" charset="0"/>
                <a:ea typeface="微软雅黑" panose="020B0503020204020204" pitchFamily="34" charset="-122"/>
                <a:cs typeface="+mn-cs"/>
              </a:endParaRPr>
            </a:p>
          </p:txBody>
        </p:sp>
      </p:grpSp>
      <p:sp>
        <p:nvSpPr>
          <p:cNvPr id="35" name="文本框 7">
            <a:extLst>
              <a:ext uri="{FF2B5EF4-FFF2-40B4-BE49-F238E27FC236}">
                <a16:creationId xmlns:a16="http://schemas.microsoft.com/office/drawing/2014/main" id="{1315FC9B-45CA-4F89-BEE9-A1CE089DE20C}"/>
              </a:ext>
            </a:extLst>
          </p:cNvPr>
          <p:cNvSpPr txBox="1"/>
          <p:nvPr/>
        </p:nvSpPr>
        <p:spPr>
          <a:xfrm>
            <a:off x="2159870" y="5648664"/>
            <a:ext cx="5767633"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4000" b="1" kern="0" dirty="0">
                <a:gradFill flip="none" rotWithShape="1">
                  <a:gsLst>
                    <a:gs pos="0">
                      <a:srgbClr val="298CC5">
                        <a:lumMod val="75000"/>
                      </a:srgbClr>
                    </a:gs>
                    <a:gs pos="100000">
                      <a:srgbClr val="298CC5"/>
                    </a:gs>
                  </a:gsLst>
                  <a:lin ang="5400000" scaled="1"/>
                  <a:tileRect/>
                </a:gradFill>
                <a:latin typeface="Arial"/>
                <a:ea typeface="微软雅黑"/>
              </a:rPr>
              <a:t>下学期工作开展计划</a:t>
            </a:r>
          </a:p>
        </p:txBody>
      </p:sp>
      <p:pic>
        <p:nvPicPr>
          <p:cNvPr id="26" name="图片 25">
            <a:extLst>
              <a:ext uri="{FF2B5EF4-FFF2-40B4-BE49-F238E27FC236}">
                <a16:creationId xmlns:a16="http://schemas.microsoft.com/office/drawing/2014/main" id="{EB317071-8A01-44A2-AED0-ACF008DDD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8559" y="-246918"/>
            <a:ext cx="5308559" cy="5308559"/>
          </a:xfrm>
          <a:prstGeom prst="rect">
            <a:avLst/>
          </a:prstGeom>
        </p:spPr>
      </p:pic>
      <p:pic>
        <p:nvPicPr>
          <p:cNvPr id="28" name="Picture 33" descr="未标题-10"/>
          <p:cNvPicPr>
            <a:picLocks noChangeAspect="1" noChangeArrowheads="1"/>
          </p:cNvPicPr>
          <p:nvPr/>
        </p:nvPicPr>
        <p:blipFill>
          <a:blip r:embed="rId4" cstate="print">
            <a:duotone>
              <a:prstClr val="black"/>
              <a:schemeClr val="accent1">
                <a:tint val="45000"/>
                <a:satMod val="400000"/>
              </a:schemeClr>
            </a:duotone>
          </a:blip>
          <a:srcRect/>
          <a:stretch>
            <a:fillRect/>
          </a:stretch>
        </p:blipFill>
        <p:spPr bwMode="auto">
          <a:xfrm>
            <a:off x="8259243" y="3452926"/>
            <a:ext cx="2326709" cy="2796383"/>
          </a:xfrm>
          <a:prstGeom prst="rect">
            <a:avLst/>
          </a:prstGeom>
          <a:noFill/>
          <a:ln w="9525">
            <a:noFill/>
            <a:miter lim="800000"/>
            <a:headEnd/>
            <a:tailEnd/>
          </a:ln>
        </p:spPr>
      </p:pic>
    </p:spTree>
    <p:extLst>
      <p:ext uri="{BB962C8B-B14F-4D97-AF65-F5344CB8AC3E}">
        <p14:creationId xmlns:p14="http://schemas.microsoft.com/office/powerpoint/2010/main" val="15839760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F67024-21F6-C2C4-1545-9D34896F3CAB}"/>
            </a:ext>
          </a:extLst>
        </p:cNvPr>
        <p:cNvGrpSpPr/>
        <p:nvPr/>
      </p:nvGrpSpPr>
      <p:grpSpPr>
        <a:xfrm>
          <a:off x="0" y="0"/>
          <a:ext cx="0" cy="0"/>
          <a:chOff x="0" y="0"/>
          <a:chExt cx="0" cy="0"/>
        </a:xfrm>
      </p:grpSpPr>
      <p:sp>
        <p:nvSpPr>
          <p:cNvPr id="49" name="矩形 48">
            <a:extLst>
              <a:ext uri="{FF2B5EF4-FFF2-40B4-BE49-F238E27FC236}">
                <a16:creationId xmlns:a16="http://schemas.microsoft.com/office/drawing/2014/main" id="{C741A0DA-301E-39A9-457A-6A1F98A91256}"/>
              </a:ext>
            </a:extLst>
          </p:cNvPr>
          <p:cNvSpPr/>
          <p:nvPr/>
        </p:nvSpPr>
        <p:spPr>
          <a:xfrm>
            <a:off x="936000" y="0"/>
            <a:ext cx="8060766" cy="646331"/>
          </a:xfrm>
          <a:prstGeom prst="rect">
            <a:avLst/>
          </a:prstGeom>
        </p:spPr>
        <p:txBody>
          <a:bodyPr wrap="square">
            <a:spAutoFit/>
          </a:bodyPr>
          <a:lstStyle/>
          <a:p>
            <a:pPr lvl="0" fontAlgn="auto">
              <a:spcBef>
                <a:spcPts val="0"/>
              </a:spcBef>
              <a:spcAft>
                <a:spcPts val="0"/>
              </a:spcAft>
              <a:tabLst>
                <a:tab pos="2778125" algn="l"/>
              </a:tabLst>
              <a:defRPr/>
            </a:pPr>
            <a:r>
              <a:rPr lang="zh-CN" altLang="en-US" sz="3600" b="1" kern="0" dirty="0">
                <a:solidFill>
                  <a:srgbClr val="ED7D31"/>
                </a:solidFill>
                <a:latin typeface="Arial"/>
                <a:ea typeface="微软雅黑"/>
              </a:rPr>
              <a:t>二、国内外研究成果调研</a:t>
            </a:r>
          </a:p>
        </p:txBody>
      </p:sp>
      <p:cxnSp>
        <p:nvCxnSpPr>
          <p:cNvPr id="15" name="直接连接符 14">
            <a:extLst>
              <a:ext uri="{FF2B5EF4-FFF2-40B4-BE49-F238E27FC236}">
                <a16:creationId xmlns:a16="http://schemas.microsoft.com/office/drawing/2014/main" id="{AAD6DE07-9AE7-6296-CC6D-6C03EC306FDA}"/>
              </a:ext>
            </a:extLst>
          </p:cNvPr>
          <p:cNvCxnSpPr>
            <a:cxnSpLocks/>
          </p:cNvCxnSpPr>
          <p:nvPr/>
        </p:nvCxnSpPr>
        <p:spPr bwMode="auto">
          <a:xfrm>
            <a:off x="1028700" y="638482"/>
            <a:ext cx="11163300" cy="0"/>
          </a:xfrm>
          <a:prstGeom prst="lin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文本占位符 8">
            <a:extLst>
              <a:ext uri="{FF2B5EF4-FFF2-40B4-BE49-F238E27FC236}">
                <a16:creationId xmlns:a16="http://schemas.microsoft.com/office/drawing/2014/main" id="{779731AE-65BB-1E8A-9F37-4B0EB4F5C074}"/>
              </a:ext>
            </a:extLst>
          </p:cNvPr>
          <p:cNvSpPr>
            <a:spLocks noGrp="1"/>
          </p:cNvSpPr>
          <p:nvPr>
            <p:ph type="body" idx="1"/>
          </p:nvPr>
        </p:nvSpPr>
        <p:spPr>
          <a:xfrm>
            <a:off x="519794" y="877242"/>
            <a:ext cx="4125134" cy="639762"/>
          </a:xfrm>
          <a:prstGeom prst="rect">
            <a:avLst/>
          </a:prstGeom>
          <a:gradFill flip="none" rotWithShape="1">
            <a:gsLst>
              <a:gs pos="0">
                <a:schemeClr val="accent1">
                  <a:lumMod val="75000"/>
                </a:schemeClr>
              </a:gs>
              <a:gs pos="100000">
                <a:schemeClr val="accent1"/>
              </a:gs>
            </a:gsLst>
            <a:lin ang="8100000" scaled="1"/>
            <a:tileRect/>
          </a:gradFill>
          <a:ln w="57150">
            <a:gradFill flip="none" rotWithShape="1">
              <a:gsLst>
                <a:gs pos="0">
                  <a:schemeClr val="accent1"/>
                </a:gs>
                <a:gs pos="100000">
                  <a:schemeClr val="accent1">
                    <a:lumMod val="75000"/>
                  </a:schemeClr>
                </a:gs>
              </a:gsLst>
              <a:lin ang="8100000" scaled="1"/>
              <a:tileRect/>
            </a:gradFill>
          </a:ln>
          <a:effectLst>
            <a:outerShdw blurRad="3810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3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数据集</a:t>
            </a:r>
          </a:p>
        </p:txBody>
      </p:sp>
      <p:pic>
        <p:nvPicPr>
          <p:cNvPr id="3" name="图片 2">
            <a:extLst>
              <a:ext uri="{FF2B5EF4-FFF2-40B4-BE49-F238E27FC236}">
                <a16:creationId xmlns:a16="http://schemas.microsoft.com/office/drawing/2014/main" id="{B980C8ED-93C6-0C1F-91C6-60977631D0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917" y="-360000"/>
            <a:ext cx="1361034" cy="1361034"/>
          </a:xfrm>
          <a:prstGeom prst="rect">
            <a:avLst/>
          </a:prstGeom>
        </p:spPr>
      </p:pic>
      <p:sp>
        <p:nvSpPr>
          <p:cNvPr id="8" name="左大括号 7">
            <a:extLst>
              <a:ext uri="{FF2B5EF4-FFF2-40B4-BE49-F238E27FC236}">
                <a16:creationId xmlns:a16="http://schemas.microsoft.com/office/drawing/2014/main" id="{AD831356-752F-F1A6-3B58-32ABD4DCFB7B}"/>
              </a:ext>
            </a:extLst>
          </p:cNvPr>
          <p:cNvSpPr/>
          <p:nvPr/>
        </p:nvSpPr>
        <p:spPr bwMode="auto">
          <a:xfrm>
            <a:off x="1469208" y="3140094"/>
            <a:ext cx="412441" cy="2617694"/>
          </a:xfrm>
          <a:prstGeom prst="leftBrace">
            <a:avLst/>
          </a:prstGeom>
          <a:ln w="28575">
            <a:prstDash val="solid"/>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a:ln>
                <a:noFill/>
              </a:ln>
              <a:solidFill>
                <a:schemeClr val="tx1"/>
              </a:solidFill>
              <a:effectLst/>
              <a:latin typeface="Calibri" pitchFamily="34" charset="0"/>
              <a:ea typeface="宋体" pitchFamily="2" charset="-122"/>
            </a:endParaRPr>
          </a:p>
        </p:txBody>
      </p:sp>
      <p:sp>
        <p:nvSpPr>
          <p:cNvPr id="14" name="文本框 13">
            <a:extLst>
              <a:ext uri="{FF2B5EF4-FFF2-40B4-BE49-F238E27FC236}">
                <a16:creationId xmlns:a16="http://schemas.microsoft.com/office/drawing/2014/main" id="{F6DCF5C7-A15A-D714-62F2-795EB0D01132}"/>
              </a:ext>
            </a:extLst>
          </p:cNvPr>
          <p:cNvSpPr txBox="1"/>
          <p:nvPr/>
        </p:nvSpPr>
        <p:spPr>
          <a:xfrm>
            <a:off x="3228660" y="2961002"/>
            <a:ext cx="1192306" cy="369332"/>
          </a:xfrm>
          <a:prstGeom prst="rect">
            <a:avLst/>
          </a:prstGeom>
          <a:noFill/>
        </p:spPr>
        <p:txBody>
          <a:bodyPr wrap="square" rtlCol="0">
            <a:spAutoFit/>
          </a:bodyPr>
          <a:lstStyle/>
          <a:p>
            <a:r>
              <a:rPr lang="en-US" altLang="zh-CN" dirty="0"/>
              <a:t>Deepfakes</a:t>
            </a:r>
          </a:p>
        </p:txBody>
      </p:sp>
      <p:sp>
        <p:nvSpPr>
          <p:cNvPr id="16" name="文本框 15">
            <a:extLst>
              <a:ext uri="{FF2B5EF4-FFF2-40B4-BE49-F238E27FC236}">
                <a16:creationId xmlns:a16="http://schemas.microsoft.com/office/drawing/2014/main" id="{37A7A290-FF3E-2A8C-449A-39CD6EDF442B}"/>
              </a:ext>
            </a:extLst>
          </p:cNvPr>
          <p:cNvSpPr txBox="1"/>
          <p:nvPr/>
        </p:nvSpPr>
        <p:spPr>
          <a:xfrm>
            <a:off x="3228660" y="3841966"/>
            <a:ext cx="1192306" cy="369332"/>
          </a:xfrm>
          <a:prstGeom prst="rect">
            <a:avLst/>
          </a:prstGeom>
          <a:noFill/>
        </p:spPr>
        <p:txBody>
          <a:bodyPr wrap="square" rtlCol="0">
            <a:spAutoFit/>
          </a:bodyPr>
          <a:lstStyle/>
          <a:p>
            <a:r>
              <a:rPr lang="en-US" altLang="zh-CN" dirty="0"/>
              <a:t>Face2Face</a:t>
            </a:r>
          </a:p>
        </p:txBody>
      </p:sp>
      <p:sp>
        <p:nvSpPr>
          <p:cNvPr id="18" name="文本框 17">
            <a:extLst>
              <a:ext uri="{FF2B5EF4-FFF2-40B4-BE49-F238E27FC236}">
                <a16:creationId xmlns:a16="http://schemas.microsoft.com/office/drawing/2014/main" id="{22932FC5-42CB-8E56-5071-4F5770250391}"/>
              </a:ext>
            </a:extLst>
          </p:cNvPr>
          <p:cNvSpPr txBox="1"/>
          <p:nvPr/>
        </p:nvSpPr>
        <p:spPr>
          <a:xfrm>
            <a:off x="3228660" y="4703673"/>
            <a:ext cx="1192306" cy="369332"/>
          </a:xfrm>
          <a:prstGeom prst="rect">
            <a:avLst/>
          </a:prstGeom>
          <a:noFill/>
        </p:spPr>
        <p:txBody>
          <a:bodyPr wrap="square" rtlCol="0">
            <a:spAutoFit/>
          </a:bodyPr>
          <a:lstStyle/>
          <a:p>
            <a:r>
              <a:rPr lang="en-US" altLang="zh-CN" dirty="0" err="1"/>
              <a:t>FaceSwap</a:t>
            </a:r>
            <a:endParaRPr lang="en-US" altLang="zh-CN" dirty="0"/>
          </a:p>
        </p:txBody>
      </p:sp>
      <p:sp>
        <p:nvSpPr>
          <p:cNvPr id="20" name="文本框 19">
            <a:extLst>
              <a:ext uri="{FF2B5EF4-FFF2-40B4-BE49-F238E27FC236}">
                <a16:creationId xmlns:a16="http://schemas.microsoft.com/office/drawing/2014/main" id="{1B8ED186-B454-2943-EEF6-E14C31366B92}"/>
              </a:ext>
            </a:extLst>
          </p:cNvPr>
          <p:cNvSpPr txBox="1"/>
          <p:nvPr/>
        </p:nvSpPr>
        <p:spPr>
          <a:xfrm>
            <a:off x="3228660" y="5565380"/>
            <a:ext cx="1627094" cy="369332"/>
          </a:xfrm>
          <a:prstGeom prst="rect">
            <a:avLst/>
          </a:prstGeom>
          <a:noFill/>
        </p:spPr>
        <p:txBody>
          <a:bodyPr wrap="square" rtlCol="0">
            <a:spAutoFit/>
          </a:bodyPr>
          <a:lstStyle/>
          <a:p>
            <a:r>
              <a:rPr lang="en-US" altLang="zh-CN" dirty="0" err="1"/>
              <a:t>NeuralTextures</a:t>
            </a:r>
            <a:endParaRPr lang="en-US" altLang="zh-CN" dirty="0"/>
          </a:p>
        </p:txBody>
      </p:sp>
      <p:pic>
        <p:nvPicPr>
          <p:cNvPr id="33" name="图片 32">
            <a:extLst>
              <a:ext uri="{FF2B5EF4-FFF2-40B4-BE49-F238E27FC236}">
                <a16:creationId xmlns:a16="http://schemas.microsoft.com/office/drawing/2014/main" id="{CB960208-0E9C-DB64-F08D-81293E3D00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9662" y="4527756"/>
            <a:ext cx="730984" cy="730984"/>
          </a:xfrm>
          <a:prstGeom prst="rect">
            <a:avLst/>
          </a:prstGeom>
        </p:spPr>
      </p:pic>
      <p:pic>
        <p:nvPicPr>
          <p:cNvPr id="35" name="图片 34">
            <a:extLst>
              <a:ext uri="{FF2B5EF4-FFF2-40B4-BE49-F238E27FC236}">
                <a16:creationId xmlns:a16="http://schemas.microsoft.com/office/drawing/2014/main" id="{B2A5CACE-700F-BB1A-C3E1-CE42880E02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99780" y="5384554"/>
            <a:ext cx="730984" cy="730984"/>
          </a:xfrm>
          <a:prstGeom prst="rect">
            <a:avLst/>
          </a:prstGeom>
        </p:spPr>
      </p:pic>
      <p:pic>
        <p:nvPicPr>
          <p:cNvPr id="37" name="图片 36">
            <a:extLst>
              <a:ext uri="{FF2B5EF4-FFF2-40B4-BE49-F238E27FC236}">
                <a16:creationId xmlns:a16="http://schemas.microsoft.com/office/drawing/2014/main" id="{5C18C8B5-3977-5EFE-F1AA-3E06CE1E1AC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89662" y="3661140"/>
            <a:ext cx="730984" cy="730984"/>
          </a:xfrm>
          <a:prstGeom prst="rect">
            <a:avLst/>
          </a:prstGeom>
        </p:spPr>
      </p:pic>
      <p:pic>
        <p:nvPicPr>
          <p:cNvPr id="39" name="图片 38">
            <a:extLst>
              <a:ext uri="{FF2B5EF4-FFF2-40B4-BE49-F238E27FC236}">
                <a16:creationId xmlns:a16="http://schemas.microsoft.com/office/drawing/2014/main" id="{0EC4562B-3ED9-722C-17F9-919F2016F0F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89662" y="2774602"/>
            <a:ext cx="730984" cy="730984"/>
          </a:xfrm>
          <a:prstGeom prst="rect">
            <a:avLst/>
          </a:prstGeom>
        </p:spPr>
      </p:pic>
      <p:pic>
        <p:nvPicPr>
          <p:cNvPr id="41" name="图片 40">
            <a:extLst>
              <a:ext uri="{FF2B5EF4-FFF2-40B4-BE49-F238E27FC236}">
                <a16:creationId xmlns:a16="http://schemas.microsoft.com/office/drawing/2014/main" id="{A4C35D11-83C2-0576-45AA-AD8C34E9996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9793" y="4083449"/>
            <a:ext cx="730984" cy="730984"/>
          </a:xfrm>
          <a:prstGeom prst="rect">
            <a:avLst/>
          </a:prstGeom>
        </p:spPr>
      </p:pic>
      <p:sp>
        <p:nvSpPr>
          <p:cNvPr id="46" name="文本框 45">
            <a:extLst>
              <a:ext uri="{FF2B5EF4-FFF2-40B4-BE49-F238E27FC236}">
                <a16:creationId xmlns:a16="http://schemas.microsoft.com/office/drawing/2014/main" id="{2A7E90B8-B4C0-E37E-98C8-35CD16B9ACFC}"/>
              </a:ext>
            </a:extLst>
          </p:cNvPr>
          <p:cNvSpPr txBox="1"/>
          <p:nvPr/>
        </p:nvSpPr>
        <p:spPr>
          <a:xfrm>
            <a:off x="6090834" y="3703002"/>
            <a:ext cx="5387106" cy="646331"/>
          </a:xfrm>
          <a:prstGeom prst="rect">
            <a:avLst/>
          </a:prstGeom>
          <a:noFill/>
        </p:spPr>
        <p:txBody>
          <a:bodyPr wrap="square">
            <a:spAutoFit/>
          </a:bodyPr>
          <a:lstStyle/>
          <a:p>
            <a:r>
              <a:rPr lang="en-US" altLang="zh-CN" dirty="0" err="1"/>
              <a:t>NeuralTextures</a:t>
            </a:r>
            <a:r>
              <a:rPr lang="zh-CN" altLang="en-US" dirty="0"/>
              <a:t>通过学习目标人物的神经纹理并结合渲染网络生成表情修改结果。</a:t>
            </a:r>
          </a:p>
        </p:txBody>
      </p:sp>
      <p:sp>
        <p:nvSpPr>
          <p:cNvPr id="48" name="文本框 47">
            <a:extLst>
              <a:ext uri="{FF2B5EF4-FFF2-40B4-BE49-F238E27FC236}">
                <a16:creationId xmlns:a16="http://schemas.microsoft.com/office/drawing/2014/main" id="{7AADAE0E-0472-F74D-10C3-91D9B95771EC}"/>
              </a:ext>
            </a:extLst>
          </p:cNvPr>
          <p:cNvSpPr txBox="1"/>
          <p:nvPr/>
        </p:nvSpPr>
        <p:spPr>
          <a:xfrm>
            <a:off x="6090834" y="934598"/>
            <a:ext cx="5387106" cy="646331"/>
          </a:xfrm>
          <a:prstGeom prst="rect">
            <a:avLst/>
          </a:prstGeom>
          <a:noFill/>
        </p:spPr>
        <p:txBody>
          <a:bodyPr wrap="square">
            <a:spAutoFit/>
          </a:bodyPr>
          <a:lstStyle/>
          <a:p>
            <a:r>
              <a:rPr lang="en-US" altLang="zh-CN" dirty="0" err="1"/>
              <a:t>DeepFakes</a:t>
            </a:r>
            <a:r>
              <a:rPr lang="zh-CN" altLang="en-US" dirty="0"/>
              <a:t>基于深度学习的自编码器方法，使用共享编码器训练源和目标面部的特征重建。</a:t>
            </a:r>
            <a:endParaRPr lang="en-US" altLang="zh-CN" dirty="0"/>
          </a:p>
        </p:txBody>
      </p:sp>
      <p:sp>
        <p:nvSpPr>
          <p:cNvPr id="51" name="文本框 50">
            <a:extLst>
              <a:ext uri="{FF2B5EF4-FFF2-40B4-BE49-F238E27FC236}">
                <a16:creationId xmlns:a16="http://schemas.microsoft.com/office/drawing/2014/main" id="{5E548E3A-AA88-5C07-D3C1-9293D31A24F1}"/>
              </a:ext>
            </a:extLst>
          </p:cNvPr>
          <p:cNvSpPr txBox="1"/>
          <p:nvPr/>
        </p:nvSpPr>
        <p:spPr>
          <a:xfrm>
            <a:off x="6090834" y="1764809"/>
            <a:ext cx="5387106" cy="646331"/>
          </a:xfrm>
          <a:prstGeom prst="rect">
            <a:avLst/>
          </a:prstGeom>
          <a:noFill/>
        </p:spPr>
        <p:txBody>
          <a:bodyPr wrap="square">
            <a:spAutoFit/>
          </a:bodyPr>
          <a:lstStyle/>
          <a:p>
            <a:r>
              <a:rPr lang="en-US" altLang="zh-CN" dirty="0"/>
              <a:t>Face2Face</a:t>
            </a:r>
            <a:r>
              <a:rPr lang="zh-CN" altLang="en-US" dirty="0"/>
              <a:t>使用视频中的表情参数，将源视频表情映射到目标视频的</a:t>
            </a:r>
            <a:r>
              <a:rPr lang="en-US" altLang="zh-CN" dirty="0"/>
              <a:t>3D</a:t>
            </a:r>
            <a:r>
              <a:rPr lang="zh-CN" altLang="en-US" dirty="0"/>
              <a:t>面部模型上。</a:t>
            </a:r>
          </a:p>
        </p:txBody>
      </p:sp>
      <p:sp>
        <p:nvSpPr>
          <p:cNvPr id="53" name="文本框 52">
            <a:extLst>
              <a:ext uri="{FF2B5EF4-FFF2-40B4-BE49-F238E27FC236}">
                <a16:creationId xmlns:a16="http://schemas.microsoft.com/office/drawing/2014/main" id="{A720D9D5-9183-A8BD-E77E-F6F74FFB488C}"/>
              </a:ext>
            </a:extLst>
          </p:cNvPr>
          <p:cNvSpPr txBox="1"/>
          <p:nvPr/>
        </p:nvSpPr>
        <p:spPr>
          <a:xfrm>
            <a:off x="6090834" y="2595406"/>
            <a:ext cx="5387106" cy="923330"/>
          </a:xfrm>
          <a:prstGeom prst="rect">
            <a:avLst/>
          </a:prstGeom>
          <a:noFill/>
        </p:spPr>
        <p:txBody>
          <a:bodyPr wrap="square">
            <a:spAutoFit/>
          </a:bodyPr>
          <a:lstStyle/>
          <a:p>
            <a:r>
              <a:rPr lang="en-US" altLang="zh-CN" dirty="0" err="1"/>
              <a:t>FaceSwap</a:t>
            </a:r>
            <a:r>
              <a:rPr lang="zh-CN" altLang="en-US" dirty="0"/>
              <a:t>基于图形学的方法，利用稀疏面部关键点提取面部区域，通过</a:t>
            </a:r>
            <a:r>
              <a:rPr lang="en-US" altLang="zh-CN" dirty="0"/>
              <a:t>3D</a:t>
            </a:r>
            <a:r>
              <a:rPr lang="zh-CN" altLang="en-US" dirty="0"/>
              <a:t>模板模型拟合源和目标的面部形状。</a:t>
            </a:r>
            <a:endParaRPr lang="en-US" altLang="zh-CN" dirty="0"/>
          </a:p>
        </p:txBody>
      </p:sp>
      <p:sp>
        <p:nvSpPr>
          <p:cNvPr id="6" name="文本框 5">
            <a:extLst>
              <a:ext uri="{FF2B5EF4-FFF2-40B4-BE49-F238E27FC236}">
                <a16:creationId xmlns:a16="http://schemas.microsoft.com/office/drawing/2014/main" id="{E18400FB-BB46-1CFB-5BB4-3F2864C3E69E}"/>
              </a:ext>
            </a:extLst>
          </p:cNvPr>
          <p:cNvSpPr txBox="1"/>
          <p:nvPr/>
        </p:nvSpPr>
        <p:spPr>
          <a:xfrm>
            <a:off x="519793" y="1747915"/>
            <a:ext cx="5387105" cy="646331"/>
          </a:xfrm>
          <a:prstGeom prst="rect">
            <a:avLst/>
          </a:prstGeom>
          <a:noFill/>
        </p:spPr>
        <p:txBody>
          <a:bodyPr wrap="square">
            <a:spAutoFit/>
          </a:bodyPr>
          <a:lstStyle/>
          <a:p>
            <a:pPr algn="l">
              <a:spcAft>
                <a:spcPts val="1200"/>
              </a:spcAft>
            </a:pPr>
            <a:r>
              <a:rPr lang="en-US" altLang="zh-CN" b="1" i="0" dirty="0" err="1">
                <a:solidFill>
                  <a:srgbClr val="000000"/>
                </a:solidFill>
                <a:effectLst/>
                <a:latin typeface="宋体" panose="02010600030101010101" pitchFamily="2" charset="-122"/>
                <a:cs typeface="Calibri" panose="020F0502020204030204" pitchFamily="34" charset="0"/>
              </a:rPr>
              <a:t>FaceForensics</a:t>
            </a:r>
            <a:r>
              <a:rPr lang="en-US" altLang="zh-CN" b="1" i="0" dirty="0">
                <a:solidFill>
                  <a:srgbClr val="000000"/>
                </a:solidFill>
                <a:effectLst/>
                <a:latin typeface="宋体" panose="02010600030101010101" pitchFamily="2" charset="-122"/>
                <a:cs typeface="Calibri" panose="020F0502020204030204" pitchFamily="34" charset="0"/>
              </a:rPr>
              <a:t>++: Learning to Detect Manipulated Facial Images (ICCV 2019)</a:t>
            </a:r>
          </a:p>
        </p:txBody>
      </p:sp>
      <p:sp>
        <p:nvSpPr>
          <p:cNvPr id="10" name="文本框 9">
            <a:extLst>
              <a:ext uri="{FF2B5EF4-FFF2-40B4-BE49-F238E27FC236}">
                <a16:creationId xmlns:a16="http://schemas.microsoft.com/office/drawing/2014/main" id="{00356689-C034-21B9-0E9B-59D0A5C56248}"/>
              </a:ext>
            </a:extLst>
          </p:cNvPr>
          <p:cNvSpPr txBox="1"/>
          <p:nvPr/>
        </p:nvSpPr>
        <p:spPr>
          <a:xfrm>
            <a:off x="6090834" y="5061388"/>
            <a:ext cx="5387106" cy="923330"/>
          </a:xfrm>
          <a:prstGeom prst="rect">
            <a:avLst/>
          </a:prstGeom>
          <a:noFill/>
        </p:spPr>
        <p:txBody>
          <a:bodyPr wrap="square">
            <a:spAutoFit/>
          </a:bodyPr>
          <a:lstStyle/>
          <a:p>
            <a:r>
              <a:rPr lang="zh-CN" altLang="en-US" dirty="0"/>
              <a:t>💥文章还利用</a:t>
            </a:r>
            <a:r>
              <a:rPr lang="en-US" altLang="zh-CN" dirty="0"/>
              <a:t>Xception</a:t>
            </a:r>
            <a:r>
              <a:rPr lang="zh-CN" altLang="en-US" dirty="0"/>
              <a:t>训练了二分类模型进行伪造检测，该模型被后来的研究广泛地使用作为基准模型和骨干网络。</a:t>
            </a:r>
          </a:p>
        </p:txBody>
      </p:sp>
    </p:spTree>
    <p:extLst>
      <p:ext uri="{BB962C8B-B14F-4D97-AF65-F5344CB8AC3E}">
        <p14:creationId xmlns:p14="http://schemas.microsoft.com/office/powerpoint/2010/main" val="17482153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D70467-333F-3E37-1830-E15FF6060681}"/>
            </a:ext>
          </a:extLst>
        </p:cNvPr>
        <p:cNvGrpSpPr/>
        <p:nvPr/>
      </p:nvGrpSpPr>
      <p:grpSpPr>
        <a:xfrm>
          <a:off x="0" y="0"/>
          <a:ext cx="0" cy="0"/>
          <a:chOff x="0" y="0"/>
          <a:chExt cx="0" cy="0"/>
        </a:xfrm>
      </p:grpSpPr>
      <p:sp>
        <p:nvSpPr>
          <p:cNvPr id="49" name="矩形 48">
            <a:extLst>
              <a:ext uri="{FF2B5EF4-FFF2-40B4-BE49-F238E27FC236}">
                <a16:creationId xmlns:a16="http://schemas.microsoft.com/office/drawing/2014/main" id="{395D15C4-CE99-F791-7F1C-4883F28B23A7}"/>
              </a:ext>
            </a:extLst>
          </p:cNvPr>
          <p:cNvSpPr/>
          <p:nvPr/>
        </p:nvSpPr>
        <p:spPr>
          <a:xfrm>
            <a:off x="936000" y="0"/>
            <a:ext cx="8060766" cy="646331"/>
          </a:xfrm>
          <a:prstGeom prst="rect">
            <a:avLst/>
          </a:prstGeom>
        </p:spPr>
        <p:txBody>
          <a:bodyPr wrap="square">
            <a:spAutoFit/>
          </a:bodyPr>
          <a:lstStyle/>
          <a:p>
            <a:pPr lvl="0" fontAlgn="auto">
              <a:spcBef>
                <a:spcPts val="0"/>
              </a:spcBef>
              <a:spcAft>
                <a:spcPts val="0"/>
              </a:spcAft>
              <a:tabLst>
                <a:tab pos="2778125" algn="l"/>
              </a:tabLst>
              <a:defRPr/>
            </a:pPr>
            <a:r>
              <a:rPr lang="zh-CN" altLang="en-US" sz="3600" b="1" kern="0" dirty="0">
                <a:solidFill>
                  <a:srgbClr val="ED7D31"/>
                </a:solidFill>
                <a:latin typeface="Arial"/>
                <a:ea typeface="微软雅黑"/>
              </a:rPr>
              <a:t>二、国内外研究成果调研</a:t>
            </a:r>
          </a:p>
        </p:txBody>
      </p:sp>
      <p:cxnSp>
        <p:nvCxnSpPr>
          <p:cNvPr id="15" name="直接连接符 14">
            <a:extLst>
              <a:ext uri="{FF2B5EF4-FFF2-40B4-BE49-F238E27FC236}">
                <a16:creationId xmlns:a16="http://schemas.microsoft.com/office/drawing/2014/main" id="{AD89716A-827A-F9C6-ABED-905E9F1DA305}"/>
              </a:ext>
            </a:extLst>
          </p:cNvPr>
          <p:cNvCxnSpPr>
            <a:cxnSpLocks/>
          </p:cNvCxnSpPr>
          <p:nvPr/>
        </p:nvCxnSpPr>
        <p:spPr bwMode="auto">
          <a:xfrm>
            <a:off x="1028700" y="638482"/>
            <a:ext cx="11163300" cy="0"/>
          </a:xfrm>
          <a:prstGeom prst="lin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文本占位符 8">
            <a:extLst>
              <a:ext uri="{FF2B5EF4-FFF2-40B4-BE49-F238E27FC236}">
                <a16:creationId xmlns:a16="http://schemas.microsoft.com/office/drawing/2014/main" id="{04570D6D-E69E-C7DC-28E6-FC9F182E8139}"/>
              </a:ext>
            </a:extLst>
          </p:cNvPr>
          <p:cNvSpPr>
            <a:spLocks noGrp="1"/>
          </p:cNvSpPr>
          <p:nvPr>
            <p:ph type="body" idx="1"/>
          </p:nvPr>
        </p:nvSpPr>
        <p:spPr>
          <a:xfrm>
            <a:off x="519794" y="877242"/>
            <a:ext cx="4125134" cy="639762"/>
          </a:xfrm>
          <a:prstGeom prst="rect">
            <a:avLst/>
          </a:prstGeom>
          <a:gradFill flip="none" rotWithShape="1">
            <a:gsLst>
              <a:gs pos="0">
                <a:schemeClr val="accent1">
                  <a:lumMod val="75000"/>
                </a:schemeClr>
              </a:gs>
              <a:gs pos="100000">
                <a:schemeClr val="accent1"/>
              </a:gs>
            </a:gsLst>
            <a:lin ang="8100000" scaled="1"/>
            <a:tileRect/>
          </a:gradFill>
          <a:ln w="57150">
            <a:gradFill flip="none" rotWithShape="1">
              <a:gsLst>
                <a:gs pos="0">
                  <a:schemeClr val="accent1"/>
                </a:gs>
                <a:gs pos="100000">
                  <a:schemeClr val="accent1">
                    <a:lumMod val="75000"/>
                  </a:schemeClr>
                </a:gs>
              </a:gsLst>
              <a:lin ang="8100000" scaled="1"/>
              <a:tileRect/>
            </a:gradFill>
          </a:ln>
          <a:effectLst>
            <a:outerShdw blurRad="3810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3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隐空间增强</a:t>
            </a:r>
          </a:p>
        </p:txBody>
      </p:sp>
      <p:pic>
        <p:nvPicPr>
          <p:cNvPr id="3" name="图片 2">
            <a:extLst>
              <a:ext uri="{FF2B5EF4-FFF2-40B4-BE49-F238E27FC236}">
                <a16:creationId xmlns:a16="http://schemas.microsoft.com/office/drawing/2014/main" id="{7D8CF070-BE55-164F-5383-D7FFC5ECDD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917" y="-360000"/>
            <a:ext cx="1361034" cy="1361034"/>
          </a:xfrm>
          <a:prstGeom prst="rect">
            <a:avLst/>
          </a:prstGeom>
        </p:spPr>
      </p:pic>
      <p:sp>
        <p:nvSpPr>
          <p:cNvPr id="11" name="文本框 10">
            <a:extLst>
              <a:ext uri="{FF2B5EF4-FFF2-40B4-BE49-F238E27FC236}">
                <a16:creationId xmlns:a16="http://schemas.microsoft.com/office/drawing/2014/main" id="{74B627EA-EC15-3FC1-5FF8-4EAEE566D8DC}"/>
              </a:ext>
            </a:extLst>
          </p:cNvPr>
          <p:cNvSpPr txBox="1"/>
          <p:nvPr/>
        </p:nvSpPr>
        <p:spPr>
          <a:xfrm>
            <a:off x="519794" y="1747915"/>
            <a:ext cx="6140822" cy="923330"/>
          </a:xfrm>
          <a:prstGeom prst="rect">
            <a:avLst/>
          </a:prstGeom>
          <a:noFill/>
        </p:spPr>
        <p:txBody>
          <a:bodyPr wrap="square">
            <a:spAutoFit/>
          </a:bodyPr>
          <a:lstStyle/>
          <a:p>
            <a:pPr algn="l">
              <a:spcAft>
                <a:spcPts val="1200"/>
              </a:spcAft>
            </a:pPr>
            <a:r>
              <a:rPr lang="en-US" altLang="zh-CN" b="1" i="0" dirty="0">
                <a:solidFill>
                  <a:srgbClr val="000000"/>
                </a:solidFill>
                <a:effectLst/>
                <a:latin typeface="宋体" panose="02010600030101010101" pitchFamily="2" charset="-122"/>
                <a:cs typeface="Calibri" panose="020F0502020204030204" pitchFamily="34" charset="0"/>
              </a:rPr>
              <a:t>Transcending Forgery Specificity with Latent Space Augmentation for Generalizable Deepfake Detection (CVPR 2024)</a:t>
            </a:r>
          </a:p>
        </p:txBody>
      </p:sp>
      <p:pic>
        <p:nvPicPr>
          <p:cNvPr id="13" name="图片 12">
            <a:extLst>
              <a:ext uri="{FF2B5EF4-FFF2-40B4-BE49-F238E27FC236}">
                <a16:creationId xmlns:a16="http://schemas.microsoft.com/office/drawing/2014/main" id="{CF1FECE2-B747-B162-9E6A-B4239836B3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8970" y="4205218"/>
            <a:ext cx="3182470" cy="2518147"/>
          </a:xfrm>
          <a:prstGeom prst="rect">
            <a:avLst/>
          </a:prstGeom>
        </p:spPr>
      </p:pic>
      <p:sp>
        <p:nvSpPr>
          <p:cNvPr id="18" name="文本框 17">
            <a:extLst>
              <a:ext uri="{FF2B5EF4-FFF2-40B4-BE49-F238E27FC236}">
                <a16:creationId xmlns:a16="http://schemas.microsoft.com/office/drawing/2014/main" id="{CD961731-101C-522F-8160-D2648C45ABC8}"/>
              </a:ext>
            </a:extLst>
          </p:cNvPr>
          <p:cNvSpPr txBox="1"/>
          <p:nvPr/>
        </p:nvSpPr>
        <p:spPr>
          <a:xfrm>
            <a:off x="519794" y="2782669"/>
            <a:ext cx="6140822" cy="307777"/>
          </a:xfrm>
          <a:prstGeom prst="rect">
            <a:avLst/>
          </a:prstGeom>
          <a:noFill/>
        </p:spPr>
        <p:txBody>
          <a:bodyPr wrap="square">
            <a:spAutoFit/>
          </a:bodyPr>
          <a:lstStyle/>
          <a:p>
            <a:r>
              <a:rPr lang="zh-CN" altLang="en-US" sz="1400" dirty="0"/>
              <a:t>现有</a:t>
            </a:r>
            <a:r>
              <a:rPr lang="en-US" altLang="zh-CN" sz="1400" dirty="0"/>
              <a:t>baseline</a:t>
            </a:r>
            <a:r>
              <a:rPr lang="zh-CN" altLang="en-US" sz="1400" dirty="0"/>
              <a:t>可能过拟合特定伪造的特征因此不能很好地泛化至未见过的伪造</a:t>
            </a:r>
          </a:p>
        </p:txBody>
      </p:sp>
      <p:sp>
        <p:nvSpPr>
          <p:cNvPr id="20" name="文本框 19">
            <a:extLst>
              <a:ext uri="{FF2B5EF4-FFF2-40B4-BE49-F238E27FC236}">
                <a16:creationId xmlns:a16="http://schemas.microsoft.com/office/drawing/2014/main" id="{B5D39EE7-48DC-46C5-241E-3990781B2F4D}"/>
              </a:ext>
            </a:extLst>
          </p:cNvPr>
          <p:cNvSpPr txBox="1"/>
          <p:nvPr/>
        </p:nvSpPr>
        <p:spPr>
          <a:xfrm>
            <a:off x="519794" y="3124612"/>
            <a:ext cx="6140822" cy="523220"/>
          </a:xfrm>
          <a:prstGeom prst="rect">
            <a:avLst/>
          </a:prstGeom>
          <a:noFill/>
        </p:spPr>
        <p:txBody>
          <a:bodyPr wrap="square">
            <a:spAutoFit/>
          </a:bodyPr>
          <a:lstStyle/>
          <a:p>
            <a:r>
              <a:rPr lang="zh-CN" altLang="en-US" sz="1400" dirty="0"/>
              <a:t>本文提出的方法通过隐空间增强扩大伪造空间来防止模型在特定伪造方法上的过拟合</a:t>
            </a:r>
          </a:p>
        </p:txBody>
      </p:sp>
      <p:pic>
        <p:nvPicPr>
          <p:cNvPr id="22" name="图片 21">
            <a:extLst>
              <a:ext uri="{FF2B5EF4-FFF2-40B4-BE49-F238E27FC236}">
                <a16:creationId xmlns:a16="http://schemas.microsoft.com/office/drawing/2014/main" id="{E6CB1E5A-E544-A094-442B-53AE634F3B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5499" y="2111359"/>
            <a:ext cx="5243869" cy="4612006"/>
          </a:xfrm>
          <a:prstGeom prst="rect">
            <a:avLst/>
          </a:prstGeom>
        </p:spPr>
      </p:pic>
      <p:sp>
        <p:nvSpPr>
          <p:cNvPr id="24" name="文本框 23">
            <a:extLst>
              <a:ext uri="{FF2B5EF4-FFF2-40B4-BE49-F238E27FC236}">
                <a16:creationId xmlns:a16="http://schemas.microsoft.com/office/drawing/2014/main" id="{D3EF3987-3FFE-CF77-E199-775511132912}"/>
              </a:ext>
            </a:extLst>
          </p:cNvPr>
          <p:cNvSpPr txBox="1"/>
          <p:nvPr/>
        </p:nvSpPr>
        <p:spPr>
          <a:xfrm>
            <a:off x="6610350" y="847145"/>
            <a:ext cx="5299018" cy="307777"/>
          </a:xfrm>
          <a:prstGeom prst="rect">
            <a:avLst/>
          </a:prstGeom>
          <a:noFill/>
        </p:spPr>
        <p:txBody>
          <a:bodyPr wrap="square">
            <a:spAutoFit/>
          </a:bodyPr>
          <a:lstStyle/>
          <a:p>
            <a:pPr algn="l">
              <a:spcAft>
                <a:spcPts val="1200"/>
              </a:spcAft>
            </a:pPr>
            <a:r>
              <a:rPr lang="zh-CN" altLang="en-US" sz="1400" b="0" i="0" dirty="0">
                <a:solidFill>
                  <a:srgbClr val="333333"/>
                </a:solidFill>
                <a:effectLst/>
                <a:latin typeface="宋体" panose="02010600030101010101" pitchFamily="2" charset="-122"/>
              </a:rPr>
              <a:t>域内增强：离心变换、仿射变换和加性变换。</a:t>
            </a:r>
          </a:p>
        </p:txBody>
      </p:sp>
      <p:sp>
        <p:nvSpPr>
          <p:cNvPr id="26" name="文本框 25">
            <a:extLst>
              <a:ext uri="{FF2B5EF4-FFF2-40B4-BE49-F238E27FC236}">
                <a16:creationId xmlns:a16="http://schemas.microsoft.com/office/drawing/2014/main" id="{3BB31222-2EDA-E8A1-5F9C-8EEBCC45C891}"/>
              </a:ext>
            </a:extLst>
          </p:cNvPr>
          <p:cNvSpPr txBox="1"/>
          <p:nvPr/>
        </p:nvSpPr>
        <p:spPr>
          <a:xfrm>
            <a:off x="6610350" y="1270817"/>
            <a:ext cx="5299018" cy="523220"/>
          </a:xfrm>
          <a:prstGeom prst="rect">
            <a:avLst/>
          </a:prstGeom>
          <a:noFill/>
        </p:spPr>
        <p:txBody>
          <a:bodyPr wrap="square">
            <a:spAutoFit/>
          </a:bodyPr>
          <a:lstStyle/>
          <a:p>
            <a:r>
              <a:rPr lang="zh-CN" altLang="en-US" sz="1400" b="0" i="0" dirty="0">
                <a:solidFill>
                  <a:srgbClr val="333333"/>
                </a:solidFill>
                <a:effectLst/>
                <a:latin typeface="宋体" panose="02010600030101010101" pitchFamily="2" charset="-122"/>
              </a:rPr>
              <a:t>跨域增强：</a:t>
            </a:r>
            <a:r>
              <a:rPr lang="en-US" altLang="zh-CN" sz="1400" dirty="0" err="1">
                <a:solidFill>
                  <a:srgbClr val="000000"/>
                </a:solidFill>
                <a:latin typeface="宋体" panose="02010600030101010101" pitchFamily="2" charset="-122"/>
                <a:cs typeface="Calibri" panose="020F0502020204030204" pitchFamily="34" charset="0"/>
              </a:rPr>
              <a:t>Mixup</a:t>
            </a:r>
            <a:r>
              <a:rPr lang="zh-CN" altLang="en-US" sz="1400" b="0" i="0" dirty="0">
                <a:solidFill>
                  <a:srgbClr val="333333"/>
                </a:solidFill>
                <a:effectLst/>
                <a:latin typeface="宋体" panose="02010600030101010101" pitchFamily="2" charset="-122"/>
              </a:rPr>
              <a:t>，通过将两张图像及其对应的标签进行线性组合，生成新的训练样本，从而提高模型的泛化能力。</a:t>
            </a:r>
            <a:endParaRPr lang="zh-CN" altLang="en-US" sz="1400" dirty="0">
              <a:latin typeface="宋体" panose="02010600030101010101" pitchFamily="2" charset="-122"/>
            </a:endParaRPr>
          </a:p>
        </p:txBody>
      </p:sp>
    </p:spTree>
    <p:extLst>
      <p:ext uri="{BB962C8B-B14F-4D97-AF65-F5344CB8AC3E}">
        <p14:creationId xmlns:p14="http://schemas.microsoft.com/office/powerpoint/2010/main" val="18290787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TRACKING_SLIDES" val="1"/>
  <p:tag name="GENSWF_OUTPUT_FILE_NAME" val="商务静态模板(82)"/>
</p:tagLst>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5_Office 主题">
  <a:themeElements>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20204</TotalTime>
  <Pages>0</Pages>
  <Words>3924</Words>
  <Characters>0</Characters>
  <Application>Microsoft Office PowerPoint</Application>
  <DocSecurity>0</DocSecurity>
  <PresentationFormat>宽屏</PresentationFormat>
  <Lines>0</Lines>
  <Paragraphs>528</Paragraphs>
  <Slides>31</Slides>
  <Notes>30</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31</vt:i4>
      </vt:variant>
    </vt:vector>
  </HeadingPairs>
  <TitlesOfParts>
    <vt:vector size="43" baseType="lpstr">
      <vt:lpstr>微软雅黑</vt:lpstr>
      <vt:lpstr>Calibri Light</vt:lpstr>
      <vt:lpstr>等线</vt:lpstr>
      <vt:lpstr>黑体</vt:lpstr>
      <vt:lpstr>Arial</vt:lpstr>
      <vt:lpstr>Cascadia Code Light</vt:lpstr>
      <vt:lpstr>Calibri</vt:lpstr>
      <vt:lpstr>Century Gothic</vt:lpstr>
      <vt:lpstr>宋体</vt:lpstr>
      <vt:lpstr>Cambria Math</vt:lpstr>
      <vt:lpstr>1_Office 主题</vt:lpstr>
      <vt:lpstr>15_Office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Mao</dc:creator>
  <cp:lastModifiedBy>雅鹏 支</cp:lastModifiedBy>
  <cp:revision>1109</cp:revision>
  <dcterms:created xsi:type="dcterms:W3CDTF">2015-07-27T12:22:09Z</dcterms:created>
  <dcterms:modified xsi:type="dcterms:W3CDTF">2025-02-25T15:15:18Z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2052-9.1.0.5184</vt:lpwstr>
  </property>
</Properties>
</file>